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notesSlides/notesSlide21.xml" ContentType="application/vnd.openxmlformats-officedocument.presentationml.notesSlide+xml"/>
  <Override PartName="/ppt/tags/tag23.xml" ContentType="application/vnd.openxmlformats-officedocument.presentationml.tags+xml"/>
  <Override PartName="/ppt/notesSlides/notesSlide22.xml" ContentType="application/vnd.openxmlformats-officedocument.presentationml.notesSlide+xml"/>
  <Override PartName="/ppt/tags/tag24.xml" ContentType="application/vnd.openxmlformats-officedocument.presentationml.tags+xml"/>
  <Override PartName="/ppt/notesSlides/notesSlide23.xml" ContentType="application/vnd.openxmlformats-officedocument.presentationml.notesSlide+xml"/>
  <Override PartName="/ppt/tags/tag25.xml" ContentType="application/vnd.openxmlformats-officedocument.presentationml.tags+xml"/>
  <Override PartName="/ppt/notesSlides/notesSlide24.xml" ContentType="application/vnd.openxmlformats-officedocument.presentationml.notesSlide+xml"/>
  <Override PartName="/ppt/tags/tag26.xml" ContentType="application/vnd.openxmlformats-officedocument.presentationml.tags+xml"/>
  <Override PartName="/ppt/notesSlides/notesSlide25.xml" ContentType="application/vnd.openxmlformats-officedocument.presentationml.notesSlide+xml"/>
  <Override PartName="/ppt/tags/tag27.xml" ContentType="application/vnd.openxmlformats-officedocument.presentationml.tags+xml"/>
  <Override PartName="/ppt/notesSlides/notesSlide26.xml" ContentType="application/vnd.openxmlformats-officedocument.presentationml.notesSlide+xml"/>
  <Override PartName="/ppt/tags/tag28.xml" ContentType="application/vnd.openxmlformats-officedocument.presentationml.tags+xml"/>
  <Override PartName="/ppt/notesSlides/notesSlide27.xml" ContentType="application/vnd.openxmlformats-officedocument.presentationml.notesSlide+xml"/>
  <Override PartName="/ppt/tags/tag29.xml" ContentType="application/vnd.openxmlformats-officedocument.presentationml.tags+xml"/>
  <Override PartName="/ppt/notesSlides/notesSlide28.xml" ContentType="application/vnd.openxmlformats-officedocument.presentationml.notesSlide+xml"/>
  <Override PartName="/ppt/tags/tag30.xml" ContentType="application/vnd.openxmlformats-officedocument.presentationml.tags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350" r:id="rId2"/>
    <p:sldId id="351" r:id="rId3"/>
    <p:sldId id="352" r:id="rId4"/>
    <p:sldId id="322" r:id="rId5"/>
    <p:sldId id="371" r:id="rId6"/>
    <p:sldId id="355" r:id="rId7"/>
    <p:sldId id="370" r:id="rId8"/>
    <p:sldId id="385" r:id="rId9"/>
    <p:sldId id="274" r:id="rId10"/>
    <p:sldId id="375" r:id="rId11"/>
    <p:sldId id="376" r:id="rId12"/>
    <p:sldId id="377" r:id="rId13"/>
    <p:sldId id="381" r:id="rId14"/>
    <p:sldId id="382" r:id="rId15"/>
    <p:sldId id="383" r:id="rId16"/>
    <p:sldId id="384" r:id="rId17"/>
    <p:sldId id="359" r:id="rId18"/>
    <p:sldId id="360" r:id="rId19"/>
    <p:sldId id="361" r:id="rId20"/>
    <p:sldId id="362" r:id="rId21"/>
    <p:sldId id="363" r:id="rId22"/>
    <p:sldId id="364" r:id="rId23"/>
    <p:sldId id="365" r:id="rId24"/>
    <p:sldId id="366" r:id="rId25"/>
    <p:sldId id="367" r:id="rId26"/>
    <p:sldId id="368" r:id="rId27"/>
    <p:sldId id="280" r:id="rId28"/>
    <p:sldId id="297" r:id="rId29"/>
    <p:sldId id="285" r:id="rId30"/>
    <p:sldId id="369" r:id="rId31"/>
  </p:sldIdLst>
  <p:sldSz cx="24387175" cy="13716000"/>
  <p:notesSz cx="7010400" cy="9296400"/>
  <p:custDataLst>
    <p:tags r:id="rId34"/>
  </p:custDataLst>
  <p:defaultTextStyle>
    <a:defPPr>
      <a:defRPr lang="fr-FR"/>
    </a:defPPr>
    <a:lvl1pPr marL="0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561" userDrawn="1">
          <p15:clr>
            <a:srgbClr val="A4A3A4"/>
          </p15:clr>
        </p15:guide>
        <p15:guide id="2" orient="horz" pos="6216" userDrawn="1">
          <p15:clr>
            <a:srgbClr val="A4A3A4"/>
          </p15:clr>
        </p15:guide>
        <p15:guide id="3" pos="76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élanie Rourke" initials="MR" lastIdx="9" clrIdx="0">
    <p:extLst>
      <p:ext uri="{19B8F6BF-5375-455C-9EA6-DF929625EA0E}">
        <p15:presenceInfo xmlns:p15="http://schemas.microsoft.com/office/powerpoint/2012/main" userId="S-1-5-21-4226757787-2080697864-660606538-1461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5B73"/>
    <a:srgbClr val="3F2A55"/>
    <a:srgbClr val="000000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2" autoAdjust="0"/>
    <p:restoredTop sz="90361" autoAdjust="0"/>
  </p:normalViewPr>
  <p:slideViewPr>
    <p:cSldViewPr snapToGrid="0" snapToObjects="1">
      <p:cViewPr varScale="1">
        <p:scale>
          <a:sx n="50" d="100"/>
          <a:sy n="50" d="100"/>
        </p:scale>
        <p:origin x="468" y="48"/>
      </p:cViewPr>
      <p:guideLst>
        <p:guide orient="horz" pos="5561"/>
        <p:guide orient="horz" pos="6216"/>
        <p:guide pos="768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84404"/>
    </p:cViewPr>
  </p:sorterViewPr>
  <p:notesViewPr>
    <p:cSldViewPr snapToGrid="0" snapToObjects="1" showGuides="1">
      <p:cViewPr varScale="1">
        <p:scale>
          <a:sx n="62" d="100"/>
          <a:sy n="62" d="100"/>
        </p:scale>
        <p:origin x="261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98CF1A-9EE1-4C12-9734-F0C820AB1EC6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76515AA8-150E-4F04-B4C3-6EB137525F1E}">
      <dgm:prSet phldrT="[Text]"/>
      <dgm:spPr/>
      <dgm:t>
        <a:bodyPr/>
        <a:lstStyle/>
        <a:p>
          <a:r>
            <a:rPr lang="en-US" dirty="0" smtClean="0"/>
            <a:t>Phase 3: </a:t>
          </a:r>
          <a:r>
            <a:rPr lang="en-US" b="1" dirty="0" smtClean="0"/>
            <a:t>Active</a:t>
          </a:r>
          <a:endParaRPr lang="en-US" b="1" dirty="0"/>
        </a:p>
      </dgm:t>
    </dgm:pt>
    <dgm:pt modelId="{9D3667D2-EE01-4380-AA68-1E4B3B96A57D}" type="parTrans" cxnId="{586FF152-71EB-4503-A022-DE0DC7FC7714}">
      <dgm:prSet/>
      <dgm:spPr/>
      <dgm:t>
        <a:bodyPr/>
        <a:lstStyle/>
        <a:p>
          <a:endParaRPr lang="en-US"/>
        </a:p>
      </dgm:t>
    </dgm:pt>
    <dgm:pt modelId="{C256B5D3-8494-40B2-A728-80F4A4BD21DF}" type="sibTrans" cxnId="{586FF152-71EB-4503-A022-DE0DC7FC7714}">
      <dgm:prSet/>
      <dgm:spPr/>
      <dgm:t>
        <a:bodyPr/>
        <a:lstStyle/>
        <a:p>
          <a:endParaRPr lang="en-US"/>
        </a:p>
      </dgm:t>
    </dgm:pt>
    <dgm:pt modelId="{C6C0CFA7-60C5-4801-BB8D-93A8CC84C987}">
      <dgm:prSet phldrT="[Text]"/>
      <dgm:spPr/>
      <dgm:t>
        <a:bodyPr/>
        <a:lstStyle/>
        <a:p>
          <a:r>
            <a:rPr lang="en-US" dirty="0" smtClean="0"/>
            <a:t>Phase 4: </a:t>
          </a:r>
          <a:r>
            <a:rPr lang="en-US" b="1" dirty="0" smtClean="0"/>
            <a:t>Advocate</a:t>
          </a:r>
          <a:endParaRPr lang="en-US" b="1" dirty="0"/>
        </a:p>
      </dgm:t>
    </dgm:pt>
    <dgm:pt modelId="{846F0FE7-2FBD-4068-8BE9-47E38A44115E}" type="parTrans" cxnId="{CC4D0BAA-7186-4BE7-BCA2-886058E816F9}">
      <dgm:prSet/>
      <dgm:spPr/>
      <dgm:t>
        <a:bodyPr/>
        <a:lstStyle/>
        <a:p>
          <a:endParaRPr lang="en-US"/>
        </a:p>
      </dgm:t>
    </dgm:pt>
    <dgm:pt modelId="{CED576A8-166A-45C9-BF06-3868359C4805}" type="sibTrans" cxnId="{CC4D0BAA-7186-4BE7-BCA2-886058E816F9}">
      <dgm:prSet/>
      <dgm:spPr/>
      <dgm:t>
        <a:bodyPr/>
        <a:lstStyle/>
        <a:p>
          <a:endParaRPr lang="en-US"/>
        </a:p>
      </dgm:t>
    </dgm:pt>
    <dgm:pt modelId="{655134D8-86EB-4B3D-959C-EDFDC9ECD6ED}">
      <dgm:prSet phldrT="[Text]"/>
      <dgm:spPr/>
      <dgm:t>
        <a:bodyPr/>
        <a:lstStyle/>
        <a:p>
          <a:r>
            <a:rPr lang="en-US" dirty="0" smtClean="0"/>
            <a:t>Phase 2: </a:t>
          </a:r>
          <a:r>
            <a:rPr lang="en-US" b="1" dirty="0" smtClean="0"/>
            <a:t>Aware</a:t>
          </a:r>
          <a:endParaRPr lang="en-US" b="1" dirty="0"/>
        </a:p>
      </dgm:t>
    </dgm:pt>
    <dgm:pt modelId="{2F6E6DF6-FC73-453E-BC4C-6F7CD52A0732}" type="parTrans" cxnId="{B1781562-222A-420B-AB85-265AB5BA7A59}">
      <dgm:prSet/>
      <dgm:spPr/>
      <dgm:t>
        <a:bodyPr/>
        <a:lstStyle/>
        <a:p>
          <a:endParaRPr lang="en-US"/>
        </a:p>
      </dgm:t>
    </dgm:pt>
    <dgm:pt modelId="{D27542F4-E151-4E18-A5DE-21B729282BD1}" type="sibTrans" cxnId="{B1781562-222A-420B-AB85-265AB5BA7A59}">
      <dgm:prSet/>
      <dgm:spPr/>
      <dgm:t>
        <a:bodyPr/>
        <a:lstStyle/>
        <a:p>
          <a:endParaRPr lang="en-US"/>
        </a:p>
      </dgm:t>
    </dgm:pt>
    <dgm:pt modelId="{619475F5-8A8E-4E9F-9AF6-DBC83BE9780A}">
      <dgm:prSet phldrT="[Text]"/>
      <dgm:spPr/>
      <dgm:t>
        <a:bodyPr/>
        <a:lstStyle/>
        <a:p>
          <a:r>
            <a:rPr lang="en-US" dirty="0" smtClean="0"/>
            <a:t>Phase 1: </a:t>
          </a:r>
          <a:r>
            <a:rPr lang="en-US" b="1" dirty="0" smtClean="0"/>
            <a:t>Unaware</a:t>
          </a:r>
          <a:endParaRPr lang="en-US" b="1" dirty="0"/>
        </a:p>
      </dgm:t>
    </dgm:pt>
    <dgm:pt modelId="{90A9FC1A-121E-477F-8915-807AF3ACC19B}" type="parTrans" cxnId="{71A31A99-936C-4BCB-A140-356436B8B43D}">
      <dgm:prSet/>
      <dgm:spPr/>
      <dgm:t>
        <a:bodyPr/>
        <a:lstStyle/>
        <a:p>
          <a:endParaRPr lang="en-US"/>
        </a:p>
      </dgm:t>
    </dgm:pt>
    <dgm:pt modelId="{D4129E4B-C85A-46DF-ABB6-A5BBFD7A59E9}" type="sibTrans" cxnId="{71A31A99-936C-4BCB-A140-356436B8B43D}">
      <dgm:prSet/>
      <dgm:spPr/>
      <dgm:t>
        <a:bodyPr/>
        <a:lstStyle/>
        <a:p>
          <a:endParaRPr lang="en-US"/>
        </a:p>
      </dgm:t>
    </dgm:pt>
    <dgm:pt modelId="{8238160A-1F0B-4FA2-8B89-BF61A91AEDB5}" type="pres">
      <dgm:prSet presAssocID="{6F98CF1A-9EE1-4C12-9734-F0C820AB1EC6}" presName="Name0" presStyleCnt="0">
        <dgm:presLayoutVars>
          <dgm:dir/>
          <dgm:animLvl val="lvl"/>
          <dgm:resizeHandles val="exact"/>
        </dgm:presLayoutVars>
      </dgm:prSet>
      <dgm:spPr/>
    </dgm:pt>
    <dgm:pt modelId="{E9645D00-428F-4BA3-A238-B282780D37F9}" type="pres">
      <dgm:prSet presAssocID="{619475F5-8A8E-4E9F-9AF6-DBC83BE9780A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4368F0-4006-4758-BF87-17B2508AEC75}" type="pres">
      <dgm:prSet presAssocID="{D4129E4B-C85A-46DF-ABB6-A5BBFD7A59E9}" presName="parTxOnlySpace" presStyleCnt="0"/>
      <dgm:spPr/>
    </dgm:pt>
    <dgm:pt modelId="{012EF599-E067-4900-8967-F0040DC564E7}" type="pres">
      <dgm:prSet presAssocID="{655134D8-86EB-4B3D-959C-EDFDC9ECD6E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7BC8DD-37C2-4439-B2BD-AECDC7750B33}" type="pres">
      <dgm:prSet presAssocID="{D27542F4-E151-4E18-A5DE-21B729282BD1}" presName="parTxOnlySpace" presStyleCnt="0"/>
      <dgm:spPr/>
    </dgm:pt>
    <dgm:pt modelId="{31FB6A7A-F788-4066-819E-7A87045AE382}" type="pres">
      <dgm:prSet presAssocID="{76515AA8-150E-4F04-B4C3-6EB137525F1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43BE07-4875-4943-ADBC-4F14A824A4AA}" type="pres">
      <dgm:prSet presAssocID="{C256B5D3-8494-40B2-A728-80F4A4BD21DF}" presName="parTxOnlySpace" presStyleCnt="0"/>
      <dgm:spPr/>
    </dgm:pt>
    <dgm:pt modelId="{870A20F1-E78E-41E2-8C43-9B34896C0457}" type="pres">
      <dgm:prSet presAssocID="{C6C0CFA7-60C5-4801-BB8D-93A8CC84C987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8105F8-20E7-42F9-A161-B181494A0B43}" type="presOf" srcId="{619475F5-8A8E-4E9F-9AF6-DBC83BE9780A}" destId="{E9645D00-428F-4BA3-A238-B282780D37F9}" srcOrd="0" destOrd="0" presId="urn:microsoft.com/office/officeart/2005/8/layout/chevron1"/>
    <dgm:cxn modelId="{EFBE2FBD-1952-439F-88AD-34E3E19BB7FC}" type="presOf" srcId="{76515AA8-150E-4F04-B4C3-6EB137525F1E}" destId="{31FB6A7A-F788-4066-819E-7A87045AE382}" srcOrd="0" destOrd="0" presId="urn:microsoft.com/office/officeart/2005/8/layout/chevron1"/>
    <dgm:cxn modelId="{C2172E17-0A0F-42EC-8D53-88CB4A2B2A23}" type="presOf" srcId="{6F98CF1A-9EE1-4C12-9734-F0C820AB1EC6}" destId="{8238160A-1F0B-4FA2-8B89-BF61A91AEDB5}" srcOrd="0" destOrd="0" presId="urn:microsoft.com/office/officeart/2005/8/layout/chevron1"/>
    <dgm:cxn modelId="{71A31A99-936C-4BCB-A140-356436B8B43D}" srcId="{6F98CF1A-9EE1-4C12-9734-F0C820AB1EC6}" destId="{619475F5-8A8E-4E9F-9AF6-DBC83BE9780A}" srcOrd="0" destOrd="0" parTransId="{90A9FC1A-121E-477F-8915-807AF3ACC19B}" sibTransId="{D4129E4B-C85A-46DF-ABB6-A5BBFD7A59E9}"/>
    <dgm:cxn modelId="{B1781562-222A-420B-AB85-265AB5BA7A59}" srcId="{6F98CF1A-9EE1-4C12-9734-F0C820AB1EC6}" destId="{655134D8-86EB-4B3D-959C-EDFDC9ECD6ED}" srcOrd="1" destOrd="0" parTransId="{2F6E6DF6-FC73-453E-BC4C-6F7CD52A0732}" sibTransId="{D27542F4-E151-4E18-A5DE-21B729282BD1}"/>
    <dgm:cxn modelId="{CC4D0BAA-7186-4BE7-BCA2-886058E816F9}" srcId="{6F98CF1A-9EE1-4C12-9734-F0C820AB1EC6}" destId="{C6C0CFA7-60C5-4801-BB8D-93A8CC84C987}" srcOrd="3" destOrd="0" parTransId="{846F0FE7-2FBD-4068-8BE9-47E38A44115E}" sibTransId="{CED576A8-166A-45C9-BF06-3868359C4805}"/>
    <dgm:cxn modelId="{586FF152-71EB-4503-A022-DE0DC7FC7714}" srcId="{6F98CF1A-9EE1-4C12-9734-F0C820AB1EC6}" destId="{76515AA8-150E-4F04-B4C3-6EB137525F1E}" srcOrd="2" destOrd="0" parTransId="{9D3667D2-EE01-4380-AA68-1E4B3B96A57D}" sibTransId="{C256B5D3-8494-40B2-A728-80F4A4BD21DF}"/>
    <dgm:cxn modelId="{A0A73492-4FEA-4D34-ABA2-5BDB1621E10E}" type="presOf" srcId="{C6C0CFA7-60C5-4801-BB8D-93A8CC84C987}" destId="{870A20F1-E78E-41E2-8C43-9B34896C0457}" srcOrd="0" destOrd="0" presId="urn:microsoft.com/office/officeart/2005/8/layout/chevron1"/>
    <dgm:cxn modelId="{D05E8C0D-072A-4099-84F3-A3EE6C7C8AB1}" type="presOf" srcId="{655134D8-86EB-4B3D-959C-EDFDC9ECD6ED}" destId="{012EF599-E067-4900-8967-F0040DC564E7}" srcOrd="0" destOrd="0" presId="urn:microsoft.com/office/officeart/2005/8/layout/chevron1"/>
    <dgm:cxn modelId="{CAEBC033-F3AB-4569-90D5-D5CC41C4E276}" type="presParOf" srcId="{8238160A-1F0B-4FA2-8B89-BF61A91AEDB5}" destId="{E9645D00-428F-4BA3-A238-B282780D37F9}" srcOrd="0" destOrd="0" presId="urn:microsoft.com/office/officeart/2005/8/layout/chevron1"/>
    <dgm:cxn modelId="{7CCD6C80-78F6-42FC-965B-E2EF5CD81165}" type="presParOf" srcId="{8238160A-1F0B-4FA2-8B89-BF61A91AEDB5}" destId="{AD4368F0-4006-4758-BF87-17B2508AEC75}" srcOrd="1" destOrd="0" presId="urn:microsoft.com/office/officeart/2005/8/layout/chevron1"/>
    <dgm:cxn modelId="{33002C01-F6E0-495C-B38A-D0E2F70BDB14}" type="presParOf" srcId="{8238160A-1F0B-4FA2-8B89-BF61A91AEDB5}" destId="{012EF599-E067-4900-8967-F0040DC564E7}" srcOrd="2" destOrd="0" presId="urn:microsoft.com/office/officeart/2005/8/layout/chevron1"/>
    <dgm:cxn modelId="{8F737CDB-12CF-4AD3-B86E-8CDE2E2ADA65}" type="presParOf" srcId="{8238160A-1F0B-4FA2-8B89-BF61A91AEDB5}" destId="{1D7BC8DD-37C2-4439-B2BD-AECDC7750B33}" srcOrd="3" destOrd="0" presId="urn:microsoft.com/office/officeart/2005/8/layout/chevron1"/>
    <dgm:cxn modelId="{F4D0F394-4302-4944-9311-4B2CCA9889FF}" type="presParOf" srcId="{8238160A-1F0B-4FA2-8B89-BF61A91AEDB5}" destId="{31FB6A7A-F788-4066-819E-7A87045AE382}" srcOrd="4" destOrd="0" presId="urn:microsoft.com/office/officeart/2005/8/layout/chevron1"/>
    <dgm:cxn modelId="{1A8397BC-42B9-451B-8A76-C39D725EFC18}" type="presParOf" srcId="{8238160A-1F0B-4FA2-8B89-BF61A91AEDB5}" destId="{1143BE07-4875-4943-ADBC-4F14A824A4AA}" srcOrd="5" destOrd="0" presId="urn:microsoft.com/office/officeart/2005/8/layout/chevron1"/>
    <dgm:cxn modelId="{14F1080B-EEC9-4A2B-9BD9-0F19E5B0485A}" type="presParOf" srcId="{8238160A-1F0B-4FA2-8B89-BF61A91AEDB5}" destId="{870A20F1-E78E-41E2-8C43-9B34896C0457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645D00-428F-4BA3-A238-B282780D37F9}">
      <dsp:nvSpPr>
        <dsp:cNvPr id="0" name=""/>
        <dsp:cNvSpPr/>
      </dsp:nvSpPr>
      <dsp:spPr>
        <a:xfrm>
          <a:off x="10520" y="3024188"/>
          <a:ext cx="6123779" cy="24495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029" tIns="77343" rIns="77343" bIns="77343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smtClean="0"/>
            <a:t>Phase 1: </a:t>
          </a:r>
          <a:r>
            <a:rPr lang="en-US" sz="5800" b="1" kern="1200" dirty="0" smtClean="0"/>
            <a:t>Unaware</a:t>
          </a:r>
          <a:endParaRPr lang="en-US" sz="5800" b="1" kern="1200" dirty="0"/>
        </a:p>
      </dsp:txBody>
      <dsp:txXfrm>
        <a:off x="1235276" y="3024188"/>
        <a:ext cx="3674268" cy="2449511"/>
      </dsp:txXfrm>
    </dsp:sp>
    <dsp:sp modelId="{012EF599-E067-4900-8967-F0040DC564E7}">
      <dsp:nvSpPr>
        <dsp:cNvPr id="0" name=""/>
        <dsp:cNvSpPr/>
      </dsp:nvSpPr>
      <dsp:spPr>
        <a:xfrm>
          <a:off x="5521921" y="3024188"/>
          <a:ext cx="6123779" cy="24495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029" tIns="77343" rIns="77343" bIns="77343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smtClean="0"/>
            <a:t>Phase 2: </a:t>
          </a:r>
          <a:r>
            <a:rPr lang="en-US" sz="5800" b="1" kern="1200" dirty="0" smtClean="0"/>
            <a:t>Aware</a:t>
          </a:r>
          <a:endParaRPr lang="en-US" sz="5800" b="1" kern="1200" dirty="0"/>
        </a:p>
      </dsp:txBody>
      <dsp:txXfrm>
        <a:off x="6746677" y="3024188"/>
        <a:ext cx="3674268" cy="2449511"/>
      </dsp:txXfrm>
    </dsp:sp>
    <dsp:sp modelId="{31FB6A7A-F788-4066-819E-7A87045AE382}">
      <dsp:nvSpPr>
        <dsp:cNvPr id="0" name=""/>
        <dsp:cNvSpPr/>
      </dsp:nvSpPr>
      <dsp:spPr>
        <a:xfrm>
          <a:off x="11033323" y="3024188"/>
          <a:ext cx="6123779" cy="24495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029" tIns="77343" rIns="77343" bIns="77343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smtClean="0"/>
            <a:t>Phase 3: </a:t>
          </a:r>
          <a:r>
            <a:rPr lang="en-US" sz="5800" b="1" kern="1200" dirty="0" smtClean="0"/>
            <a:t>Active</a:t>
          </a:r>
          <a:endParaRPr lang="en-US" sz="5800" b="1" kern="1200" dirty="0"/>
        </a:p>
      </dsp:txBody>
      <dsp:txXfrm>
        <a:off x="12258079" y="3024188"/>
        <a:ext cx="3674268" cy="2449511"/>
      </dsp:txXfrm>
    </dsp:sp>
    <dsp:sp modelId="{870A20F1-E78E-41E2-8C43-9B34896C0457}">
      <dsp:nvSpPr>
        <dsp:cNvPr id="0" name=""/>
        <dsp:cNvSpPr/>
      </dsp:nvSpPr>
      <dsp:spPr>
        <a:xfrm>
          <a:off x="16544725" y="3024188"/>
          <a:ext cx="6123779" cy="24495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029" tIns="77343" rIns="77343" bIns="77343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smtClean="0"/>
            <a:t>Phase 4: </a:t>
          </a:r>
          <a:r>
            <a:rPr lang="en-US" sz="5800" b="1" kern="1200" dirty="0" smtClean="0"/>
            <a:t>Advocate</a:t>
          </a:r>
          <a:endParaRPr lang="en-US" sz="5800" b="1" kern="1200" dirty="0"/>
        </a:p>
      </dsp:txBody>
      <dsp:txXfrm>
        <a:off x="17769481" y="3024188"/>
        <a:ext cx="3674268" cy="24495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0951EA8B-6097-3C40-A2A9-D1A81574A2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6021394-C298-9242-AEC6-42A2E746FC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DD2F266-A183-A947-8D16-3FCF859B7092}" type="datetimeFigureOut">
              <a:rPr lang="en-CA" smtClean="0"/>
              <a:t>2020-12-02</a:t>
            </a:fld>
            <a:endParaRPr lang="en-C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40A2F57-EBB5-0C47-ABE0-A9DA7ED360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E009F76-9FEA-2A44-8E2E-FB8543AA51E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BF2D903-EF84-0146-ACDB-F5DB8CBE6E7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5889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tmp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158CEB4-EE8A-4691-9754-0377ED3C856A}" type="datetimeFigureOut">
              <a:rPr lang="en-CA" smtClean="0"/>
              <a:t>2020-12-02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5963" y="1162050"/>
            <a:ext cx="5578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32C9A2A-8FEE-4857-A891-DC1BF433456B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1288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84867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4173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828964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001357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71039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98998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09692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29489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613290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260918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19502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865982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191450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18899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235969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633632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282511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454711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308552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40234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584292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30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47896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82546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26857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53225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66852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3263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36420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2C9A2A-8FEE-4857-A891-DC1BF433456B}" type="slidenum">
              <a:rPr lang="en-CA" smtClean="0"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32554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859537" y="1938528"/>
            <a:ext cx="13716000" cy="7225367"/>
          </a:xfrm>
        </p:spPr>
        <p:txBody>
          <a:bodyPr anchor="b"/>
          <a:lstStyle>
            <a:lvl1pPr>
              <a:defRPr sz="11200" u="none">
                <a:solidFill>
                  <a:srgbClr val="FFFFFF"/>
                </a:solidFill>
              </a:defRPr>
            </a:lvl1pPr>
          </a:lstStyle>
          <a:p>
            <a:r>
              <a:rPr lang="en-CA" noProof="0" dirty="0"/>
              <a:t>Click to edit master title style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859536" y="9437879"/>
            <a:ext cx="13716000" cy="2265171"/>
          </a:xfr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6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noProof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323190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55866" y="2342445"/>
            <a:ext cx="10488409" cy="3515928"/>
          </a:xfrm>
        </p:spPr>
        <p:txBody>
          <a:bodyPr/>
          <a:lstStyle/>
          <a:p>
            <a:r>
              <a:rPr lang="en-CA" noProof="0"/>
              <a:t>Click to edit master title style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noProof="0" smtClean="0"/>
              <a:t>‹#›</a:t>
            </a:fld>
            <a:endParaRPr lang="en-CA" noProof="0" dirty="0"/>
          </a:p>
        </p:txBody>
      </p:sp>
      <p:sp>
        <p:nvSpPr>
          <p:cNvPr id="9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853551" y="6524978"/>
            <a:ext cx="10490724" cy="5178072"/>
          </a:xfrm>
        </p:spPr>
        <p:txBody>
          <a:bodyPr/>
          <a:lstStyle/>
          <a:p>
            <a:pPr lvl="0"/>
            <a:r>
              <a:rPr lang="en-CA" noProof="0" dirty="0"/>
              <a:t>Click to edit master text style</a:t>
            </a:r>
          </a:p>
          <a:p>
            <a:pPr lvl="1"/>
            <a:r>
              <a:rPr lang="en-CA" noProof="0" dirty="0"/>
              <a:t>Second level</a:t>
            </a:r>
          </a:p>
          <a:p>
            <a:pPr lvl="2"/>
            <a:r>
              <a:rPr lang="en-CA" noProof="0" dirty="0"/>
              <a:t>Third level</a:t>
            </a:r>
          </a:p>
          <a:p>
            <a:pPr lvl="3"/>
            <a:r>
              <a:rPr lang="en-CA" noProof="0" dirty="0"/>
              <a:t>Fourth level</a:t>
            </a:r>
          </a:p>
          <a:p>
            <a:pPr lvl="4"/>
            <a:r>
              <a:rPr lang="en-CA" noProof="0" dirty="0"/>
              <a:t>Fifth level</a:t>
            </a:r>
          </a:p>
        </p:txBody>
      </p:sp>
      <p:sp>
        <p:nvSpPr>
          <p:cNvPr id="11" name="Espace réservé pour une image  10"/>
          <p:cNvSpPr>
            <a:spLocks noGrp="1"/>
          </p:cNvSpPr>
          <p:nvPr>
            <p:ph type="pic" sz="quarter" idx="13"/>
          </p:nvPr>
        </p:nvSpPr>
        <p:spPr>
          <a:xfrm>
            <a:off x="13462000" y="609601"/>
            <a:ext cx="10442575" cy="11093450"/>
          </a:xfrm>
        </p:spPr>
        <p:txBody>
          <a:bodyPr/>
          <a:lstStyle>
            <a:lvl1pPr algn="ctr">
              <a:defRPr/>
            </a:lvl1pPr>
          </a:lstStyle>
          <a:p>
            <a:endParaRPr lang="en-CA" noProof="0" dirty="0"/>
          </a:p>
        </p:txBody>
      </p:sp>
    </p:spTree>
    <p:extLst>
      <p:ext uri="{BB962C8B-B14F-4D97-AF65-F5344CB8AC3E}">
        <p14:creationId xmlns:p14="http://schemas.microsoft.com/office/powerpoint/2010/main" val="301418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fr-CA" smtClean="0"/>
              <a:t>‹#›</a:t>
            </a:fld>
            <a:endParaRPr lang="fr-CA" dirty="0"/>
          </a:p>
        </p:txBody>
      </p:sp>
      <p:sp>
        <p:nvSpPr>
          <p:cNvPr id="7" name="Espace réservé pour une image  10"/>
          <p:cNvSpPr>
            <a:spLocks noGrp="1"/>
          </p:cNvSpPr>
          <p:nvPr>
            <p:ph type="pic" sz="quarter" idx="13" hasCustomPrompt="1"/>
          </p:nvPr>
        </p:nvSpPr>
        <p:spPr>
          <a:xfrm>
            <a:off x="63" y="0"/>
            <a:ext cx="24387048" cy="12051792"/>
          </a:xfrm>
        </p:spPr>
        <p:txBody>
          <a:bodyPr anchor="ctr"/>
          <a:lstStyle>
            <a:lvl1pPr algn="ctr">
              <a:defRPr sz="4800" baseline="0">
                <a:latin typeface="+mj-lt"/>
              </a:defRPr>
            </a:lvl1pPr>
          </a:lstStyle>
          <a:p>
            <a:r>
              <a:rPr lang="en-CA" noProof="0" dirty="0"/>
              <a:t>Click on icon to insert image </a:t>
            </a:r>
            <a:br>
              <a:rPr lang="en-CA" noProof="0" dirty="0"/>
            </a:br>
            <a:r>
              <a:rPr lang="en-CA" noProof="0" dirty="0"/>
              <a:t>or drag and drop</a:t>
            </a:r>
          </a:p>
        </p:txBody>
      </p:sp>
    </p:spTree>
    <p:extLst>
      <p:ext uri="{BB962C8B-B14F-4D97-AF65-F5344CB8AC3E}">
        <p14:creationId xmlns:p14="http://schemas.microsoft.com/office/powerpoint/2010/main" val="38635652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noProof="0" smtClean="0"/>
              <a:t>‹#›</a:t>
            </a:fld>
            <a:endParaRPr lang="en-CA" noProof="0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386647" y="842096"/>
            <a:ext cx="19613880" cy="6692900"/>
          </a:xfrm>
        </p:spPr>
        <p:txBody>
          <a:bodyPr anchor="b"/>
          <a:lstStyle>
            <a:lvl1pPr marL="3175" indent="0" algn="ctr">
              <a:buFont typeface="Arial"/>
              <a:buNone/>
              <a:tabLst/>
              <a:defRPr sz="4800" b="0" i="1">
                <a:solidFill>
                  <a:srgbClr val="3F2A56"/>
                </a:solidFill>
                <a:latin typeface="+mj-lt"/>
              </a:defRPr>
            </a:lvl1pPr>
            <a:lvl2pPr marL="3175" indent="0" algn="ctr">
              <a:buNone/>
              <a:tabLst/>
              <a:defRPr sz="4800" b="0" i="1">
                <a:solidFill>
                  <a:srgbClr val="3F2A56"/>
                </a:solidFill>
                <a:latin typeface="+mj-lt"/>
              </a:defRPr>
            </a:lvl2pPr>
            <a:lvl3pPr marL="3175" indent="0" algn="ctr">
              <a:buNone/>
              <a:tabLst/>
              <a:defRPr sz="4800" b="0" i="1">
                <a:solidFill>
                  <a:srgbClr val="3F2A56"/>
                </a:solidFill>
                <a:latin typeface="+mj-lt"/>
              </a:defRPr>
            </a:lvl3pPr>
            <a:lvl4pPr marL="3175" indent="0" algn="ctr">
              <a:buNone/>
              <a:tabLst/>
              <a:defRPr sz="4800" b="0" i="1">
                <a:solidFill>
                  <a:srgbClr val="3F2A56"/>
                </a:solidFill>
                <a:latin typeface="+mj-lt"/>
              </a:defRPr>
            </a:lvl4pPr>
            <a:lvl5pPr marL="3175" indent="0" algn="ctr">
              <a:buFont typeface="Arial"/>
              <a:buNone/>
              <a:tabLst/>
              <a:defRPr sz="4800" b="0" i="1">
                <a:solidFill>
                  <a:srgbClr val="3F2A56"/>
                </a:solidFill>
                <a:latin typeface="+mj-lt"/>
              </a:defRPr>
            </a:lvl5pPr>
          </a:lstStyle>
          <a:p>
            <a:pPr lvl="0"/>
            <a:r>
              <a:rPr lang="en-CA" noProof="0" dirty="0"/>
              <a:t>Click to edit master text style</a:t>
            </a:r>
          </a:p>
        </p:txBody>
      </p:sp>
      <p:sp>
        <p:nvSpPr>
          <p:cNvPr id="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2385275" y="8882192"/>
            <a:ext cx="19616624" cy="639762"/>
          </a:xfrm>
        </p:spPr>
        <p:txBody>
          <a:bodyPr anchor="ctr"/>
          <a:lstStyle>
            <a:lvl1pPr marL="514350" indent="-514350" algn="ctr">
              <a:buFont typeface="Lucida Grande"/>
              <a:buChar char="—"/>
              <a:defRPr sz="32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noProof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1303691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Slid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859537" y="1942353"/>
            <a:ext cx="13716000" cy="7225367"/>
          </a:xfrm>
        </p:spPr>
        <p:txBody>
          <a:bodyPr anchor="b"/>
          <a:lstStyle>
            <a:lvl1pPr>
              <a:defRPr sz="11200" u="none">
                <a:solidFill>
                  <a:srgbClr val="FFFFFF"/>
                </a:solidFill>
              </a:defRPr>
            </a:lvl1pPr>
          </a:lstStyle>
          <a:p>
            <a:r>
              <a:rPr lang="en-CA" noProof="0"/>
              <a:t>Click to edit master title style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859536" y="9437879"/>
            <a:ext cx="13716000" cy="2265171"/>
          </a:xfr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6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noProof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319527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Sl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859537" y="1942353"/>
            <a:ext cx="13716000" cy="7225367"/>
          </a:xfrm>
        </p:spPr>
        <p:txBody>
          <a:bodyPr anchor="b"/>
          <a:lstStyle>
            <a:lvl1pPr>
              <a:defRPr sz="11200" u="none">
                <a:solidFill>
                  <a:srgbClr val="FFFFFF"/>
                </a:solidFill>
              </a:defRPr>
            </a:lvl1pPr>
          </a:lstStyle>
          <a:p>
            <a:r>
              <a:rPr lang="en-CA" noProof="0"/>
              <a:t>Click to edit master title style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859536" y="9437879"/>
            <a:ext cx="13716000" cy="2265171"/>
          </a:xfr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6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noProof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486837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 noProof="0"/>
              <a:t>Click to edit master title style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CA" noProof="0" dirty="0"/>
              <a:t>Click to edit master text style</a:t>
            </a:r>
          </a:p>
          <a:p>
            <a:pPr lvl="1"/>
            <a:r>
              <a:rPr lang="en-CA" noProof="0" dirty="0"/>
              <a:t>Second level</a:t>
            </a:r>
          </a:p>
          <a:p>
            <a:pPr lvl="2"/>
            <a:r>
              <a:rPr lang="en-CA" noProof="0" dirty="0"/>
              <a:t>Third level</a:t>
            </a:r>
          </a:p>
          <a:p>
            <a:pPr lvl="3"/>
            <a:r>
              <a:rPr lang="en-CA" noProof="0" dirty="0"/>
              <a:t>Fourth level</a:t>
            </a:r>
          </a:p>
          <a:p>
            <a:pPr lvl="4"/>
            <a:r>
              <a:rPr lang="en-CA" noProof="0" dirty="0"/>
              <a:t>Fifth level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noProof="0" smtClean="0"/>
              <a:t>‹#›</a:t>
            </a:fld>
            <a:endParaRPr lang="en-CA" noProof="0" dirty="0"/>
          </a:p>
        </p:txBody>
      </p:sp>
    </p:spTree>
    <p:extLst>
      <p:ext uri="{BB962C8B-B14F-4D97-AF65-F5344CB8AC3E}">
        <p14:creationId xmlns:p14="http://schemas.microsoft.com/office/powerpoint/2010/main" val="145101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55866" y="381001"/>
            <a:ext cx="22675443" cy="2175372"/>
          </a:xfrm>
        </p:spPr>
        <p:txBody>
          <a:bodyPr/>
          <a:lstStyle/>
          <a:p>
            <a:r>
              <a:rPr lang="en-CA" noProof="0"/>
              <a:t>Click to edit master title style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853551" y="3200405"/>
            <a:ext cx="10972800" cy="8497754"/>
          </a:xfrm>
        </p:spPr>
        <p:txBody>
          <a:bodyPr/>
          <a:lstStyle/>
          <a:p>
            <a:pPr lvl="0"/>
            <a:r>
              <a:rPr lang="en-CA" noProof="0" dirty="0"/>
              <a:t>Click to edit master text style</a:t>
            </a:r>
          </a:p>
          <a:p>
            <a:pPr lvl="1"/>
            <a:r>
              <a:rPr lang="en-CA" noProof="0" dirty="0"/>
              <a:t>Second level</a:t>
            </a:r>
          </a:p>
          <a:p>
            <a:pPr lvl="2"/>
            <a:r>
              <a:rPr lang="en-CA" noProof="0" dirty="0"/>
              <a:t>Third level</a:t>
            </a:r>
          </a:p>
          <a:p>
            <a:pPr lvl="3"/>
            <a:r>
              <a:rPr lang="en-CA" noProof="0" dirty="0"/>
              <a:t>Fourth level</a:t>
            </a:r>
          </a:p>
          <a:p>
            <a:pPr lvl="4"/>
            <a:r>
              <a:rPr lang="en-CA" noProof="0" dirty="0"/>
              <a:t>Fifth level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noProof="0" smtClean="0"/>
              <a:t>‹#›</a:t>
            </a:fld>
            <a:endParaRPr lang="en-CA" noProof="0" dirty="0"/>
          </a:p>
        </p:txBody>
      </p:sp>
      <p:sp>
        <p:nvSpPr>
          <p:cNvPr id="5" name="Espace réservé du contenu 2"/>
          <p:cNvSpPr>
            <a:spLocks noGrp="1"/>
          </p:cNvSpPr>
          <p:nvPr>
            <p:ph idx="13" hasCustomPrompt="1"/>
          </p:nvPr>
        </p:nvSpPr>
        <p:spPr>
          <a:xfrm>
            <a:off x="12558509" y="3200405"/>
            <a:ext cx="10972800" cy="8497754"/>
          </a:xfrm>
        </p:spPr>
        <p:txBody>
          <a:bodyPr/>
          <a:lstStyle/>
          <a:p>
            <a:pPr lvl="0"/>
            <a:r>
              <a:rPr lang="en-CA" noProof="0" dirty="0"/>
              <a:t>Click to edit master text style</a:t>
            </a:r>
          </a:p>
          <a:p>
            <a:pPr lvl="1"/>
            <a:r>
              <a:rPr lang="en-CA" noProof="0" dirty="0"/>
              <a:t>Second level</a:t>
            </a:r>
          </a:p>
          <a:p>
            <a:pPr lvl="2"/>
            <a:r>
              <a:rPr lang="en-CA" noProof="0" dirty="0"/>
              <a:t>Third level</a:t>
            </a:r>
          </a:p>
          <a:p>
            <a:pPr lvl="3"/>
            <a:r>
              <a:rPr lang="en-CA" noProof="0" dirty="0"/>
              <a:t>Fourth level</a:t>
            </a:r>
          </a:p>
          <a:p>
            <a:pPr lvl="4"/>
            <a:r>
              <a:rPr lang="en-CA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5287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 noProof="0"/>
              <a:t>Click to edit master title style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noProof="0" smtClean="0"/>
              <a:t>‹#›</a:t>
            </a:fld>
            <a:endParaRPr lang="en-CA" noProof="0" dirty="0"/>
          </a:p>
        </p:txBody>
      </p:sp>
    </p:spTree>
    <p:extLst>
      <p:ext uri="{BB962C8B-B14F-4D97-AF65-F5344CB8AC3E}">
        <p14:creationId xmlns:p14="http://schemas.microsoft.com/office/powerpoint/2010/main" val="1049234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59537" y="2203306"/>
            <a:ext cx="17373600" cy="6860253"/>
          </a:xfrm>
        </p:spPr>
        <p:txBody>
          <a:bodyPr anchor="b"/>
          <a:lstStyle>
            <a:lvl1pPr algn="l">
              <a:defRPr sz="7600" b="0" cap="none"/>
            </a:lvl1pPr>
          </a:lstStyle>
          <a:p>
            <a:r>
              <a:rPr lang="en-CA" noProof="0" dirty="0"/>
              <a:t>Click to edit master title style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59536" y="9443261"/>
            <a:ext cx="17373600" cy="2110164"/>
          </a:xfrm>
        </p:spPr>
        <p:txBody>
          <a:bodyPr anchor="t"/>
          <a:lstStyle>
            <a:lvl1pPr marL="0" indent="0">
              <a:buNone/>
              <a:defRPr sz="3600" b="1">
                <a:solidFill>
                  <a:schemeClr val="accent2"/>
                </a:solidFill>
              </a:defRPr>
            </a:lvl1pPr>
            <a:lvl2pPr marL="12192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438522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3pPr>
            <a:lvl4pPr marL="3657783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4pPr>
            <a:lvl5pPr marL="4877044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5pPr>
            <a:lvl6pPr marL="6096305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6pPr>
            <a:lvl7pPr marL="7315566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7pPr>
            <a:lvl8pPr marL="8534827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8pPr>
            <a:lvl9pPr marL="9754088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noProof="0" dirty="0"/>
              <a:t>Click to edit master text style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noProof="0" smtClean="0"/>
              <a:t>‹#›</a:t>
            </a:fld>
            <a:endParaRPr lang="en-CA" noProof="0" dirty="0"/>
          </a:p>
        </p:txBody>
      </p:sp>
    </p:spTree>
    <p:extLst>
      <p:ext uri="{BB962C8B-B14F-4D97-AF65-F5344CB8AC3E}">
        <p14:creationId xmlns:p14="http://schemas.microsoft.com/office/powerpoint/2010/main" val="3341173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59537" y="2203306"/>
            <a:ext cx="17373600" cy="6860253"/>
          </a:xfrm>
        </p:spPr>
        <p:txBody>
          <a:bodyPr anchor="b"/>
          <a:lstStyle>
            <a:lvl1pPr algn="l">
              <a:defRPr sz="7600" b="0" cap="none"/>
            </a:lvl1pPr>
          </a:lstStyle>
          <a:p>
            <a:r>
              <a:rPr lang="en-CA" noProof="0" dirty="0"/>
              <a:t>Click to edit master title style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59536" y="9443261"/>
            <a:ext cx="17373600" cy="2110164"/>
          </a:xfrm>
        </p:spPr>
        <p:txBody>
          <a:bodyPr anchor="t"/>
          <a:lstStyle>
            <a:lvl1pPr marL="0" indent="0">
              <a:buNone/>
              <a:defRPr sz="3600" b="1">
                <a:solidFill>
                  <a:schemeClr val="accent2"/>
                </a:solidFill>
              </a:defRPr>
            </a:lvl1pPr>
            <a:lvl2pPr marL="12192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438522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3pPr>
            <a:lvl4pPr marL="3657783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4pPr>
            <a:lvl5pPr marL="4877044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5pPr>
            <a:lvl6pPr marL="6096305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6pPr>
            <a:lvl7pPr marL="7315566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7pPr>
            <a:lvl8pPr marL="8534827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8pPr>
            <a:lvl9pPr marL="9754088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noProof="0" dirty="0"/>
              <a:t>Click to edit master text style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noProof="0" smtClean="0"/>
              <a:t>‹#›</a:t>
            </a:fld>
            <a:endParaRPr lang="en-CA" noProof="0" dirty="0"/>
          </a:p>
        </p:txBody>
      </p:sp>
    </p:spTree>
    <p:extLst>
      <p:ext uri="{BB962C8B-B14F-4D97-AF65-F5344CB8AC3E}">
        <p14:creationId xmlns:p14="http://schemas.microsoft.com/office/powerpoint/2010/main" val="3271390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Break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59537" y="2203306"/>
            <a:ext cx="17373600" cy="6860253"/>
          </a:xfrm>
        </p:spPr>
        <p:txBody>
          <a:bodyPr anchor="b"/>
          <a:lstStyle>
            <a:lvl1pPr algn="l">
              <a:defRPr sz="7600" b="0" cap="none"/>
            </a:lvl1pPr>
          </a:lstStyle>
          <a:p>
            <a:r>
              <a:rPr lang="en-CA" noProof="0" dirty="0"/>
              <a:t>Click to edit master title style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59536" y="9443261"/>
            <a:ext cx="17373600" cy="2110164"/>
          </a:xfrm>
        </p:spPr>
        <p:txBody>
          <a:bodyPr anchor="t"/>
          <a:lstStyle>
            <a:lvl1pPr marL="0" indent="0">
              <a:buNone/>
              <a:defRPr sz="3600" b="1">
                <a:solidFill>
                  <a:schemeClr val="accent2"/>
                </a:solidFill>
              </a:defRPr>
            </a:lvl1pPr>
            <a:lvl2pPr marL="12192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438522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3pPr>
            <a:lvl4pPr marL="3657783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4pPr>
            <a:lvl5pPr marL="4877044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5pPr>
            <a:lvl6pPr marL="6096305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6pPr>
            <a:lvl7pPr marL="7315566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7pPr>
            <a:lvl8pPr marL="8534827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8pPr>
            <a:lvl9pPr marL="9754088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noProof="0" dirty="0"/>
              <a:t>Click to edit master text style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noProof="0" smtClean="0"/>
              <a:t>‹#›</a:t>
            </a:fld>
            <a:endParaRPr lang="en-CA" noProof="0" dirty="0"/>
          </a:p>
        </p:txBody>
      </p:sp>
    </p:spTree>
    <p:extLst>
      <p:ext uri="{BB962C8B-B14F-4D97-AF65-F5344CB8AC3E}">
        <p14:creationId xmlns:p14="http://schemas.microsoft.com/office/powerpoint/2010/main" val="367260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55866" y="381001"/>
            <a:ext cx="22675443" cy="158194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CA" noProof="0"/>
              <a:t>Click to edit master title style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53551" y="3200405"/>
            <a:ext cx="22680073" cy="84977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CA" noProof="0" dirty="0"/>
              <a:t>Click to edit master text style</a:t>
            </a:r>
          </a:p>
          <a:p>
            <a:pPr lvl="1"/>
            <a:r>
              <a:rPr lang="en-CA" noProof="0" dirty="0"/>
              <a:t>Second level</a:t>
            </a:r>
          </a:p>
          <a:p>
            <a:pPr lvl="2"/>
            <a:r>
              <a:rPr lang="en-CA" noProof="0" dirty="0"/>
              <a:t>Third level</a:t>
            </a:r>
          </a:p>
          <a:p>
            <a:pPr lvl="3"/>
            <a:r>
              <a:rPr lang="en-CA" noProof="0" dirty="0"/>
              <a:t>Fourth level</a:t>
            </a:r>
          </a:p>
          <a:p>
            <a:pPr lvl="4"/>
            <a:r>
              <a:rPr lang="en-CA" noProof="0" dirty="0"/>
              <a:t>Fifth level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1788387" y="12935621"/>
            <a:ext cx="810400" cy="38200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spcBef>
                <a:spcPts val="0"/>
              </a:spcBef>
              <a:defRPr sz="1800">
                <a:solidFill>
                  <a:schemeClr val="tx1"/>
                </a:solidFill>
              </a:defRPr>
            </a:lvl1pPr>
          </a:lstStyle>
          <a:p>
            <a:fld id="{7088BEF1-D3AD-E34F-A3B9-A73E884A7AB2}" type="slidenum">
              <a:rPr lang="en-CA" noProof="0" smtClean="0"/>
              <a:pPr/>
              <a:t>‹#›</a:t>
            </a:fld>
            <a:endParaRPr lang="en-CA" noProof="0" dirty="0"/>
          </a:p>
        </p:txBody>
      </p:sp>
    </p:spTree>
    <p:extLst>
      <p:ext uri="{BB962C8B-B14F-4D97-AF65-F5344CB8AC3E}">
        <p14:creationId xmlns:p14="http://schemas.microsoft.com/office/powerpoint/2010/main" val="396519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0" r:id="rId4"/>
    <p:sldLayoutId id="2147483660" r:id="rId5"/>
    <p:sldLayoutId id="2147483654" r:id="rId6"/>
    <p:sldLayoutId id="2147483651" r:id="rId7"/>
    <p:sldLayoutId id="2147483662" r:id="rId8"/>
    <p:sldLayoutId id="2147483663" r:id="rId9"/>
    <p:sldLayoutId id="2147483652" r:id="rId10"/>
    <p:sldLayoutId id="2147483661" r:id="rId11"/>
    <p:sldLayoutId id="2147483655" r:id="rId12"/>
  </p:sldLayoutIdLst>
  <p:hf hdr="0" ftr="0" dt="0"/>
  <p:txStyles>
    <p:titleStyle>
      <a:lvl1pPr algn="l" defTabSz="1219261" rtl="0" eaLnBrk="1" latinLnBrk="0" hangingPunct="1">
        <a:lnSpc>
          <a:spcPct val="90000"/>
        </a:lnSpc>
        <a:spcBef>
          <a:spcPts val="0"/>
        </a:spcBef>
        <a:buNone/>
        <a:defRPr sz="75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4235" indent="0" algn="l" defTabSz="1219261" rtl="0" eaLnBrk="1" latinLnBrk="0" hangingPunct="1">
        <a:spcBef>
          <a:spcPts val="0"/>
        </a:spcBef>
        <a:buFont typeface="Arial"/>
        <a:buNone/>
        <a:defRPr sz="3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8788" indent="-455613" algn="l" defTabSz="1219261" rtl="0" eaLnBrk="1" latinLnBrk="0" hangingPunct="1">
        <a:spcBef>
          <a:spcPts val="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915988" indent="-455613" algn="l" defTabSz="1219261" rtl="0" eaLnBrk="1" latinLnBrk="0" hangingPunct="1">
        <a:spcBef>
          <a:spcPts val="0"/>
        </a:spcBef>
        <a:buFont typeface="Arial"/>
        <a:buChar char="•"/>
        <a:tabLst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1374775" indent="-463550" algn="l" defTabSz="1219261" rtl="0" eaLnBrk="1" latinLnBrk="0" hangingPunct="1">
        <a:spcBef>
          <a:spcPts val="0"/>
        </a:spcBef>
        <a:buFont typeface="Arial"/>
        <a:buChar char="•"/>
        <a:tabLst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235" indent="0" algn="l" defTabSz="1219261" rtl="0" eaLnBrk="1" latinLnBrk="0" hangingPunct="1">
        <a:spcBef>
          <a:spcPts val="0"/>
        </a:spcBef>
        <a:buFont typeface="Arial"/>
        <a:buNone/>
        <a:defRPr sz="3600" b="1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6705935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5196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457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718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61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522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783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7044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305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566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827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4088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474">
          <p15:clr>
            <a:srgbClr val="F26B43"/>
          </p15:clr>
        </p15:guide>
        <p15:guide id="2" pos="539">
          <p15:clr>
            <a:srgbClr val="F26B43"/>
          </p15:clr>
        </p15:guide>
        <p15:guide id="3" pos="1482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4" Type="http://schemas.openxmlformats.org/officeDocument/2006/relationships/image" Target="../media/image1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0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1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3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4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5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6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8.xml"/><Relationship Id="rId4" Type="http://schemas.openxmlformats.org/officeDocument/2006/relationships/image" Target="../media/image17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0.xml"/><Relationship Id="rId4" Type="http://schemas.openxmlformats.org/officeDocument/2006/relationships/image" Target="../media/image18.t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59537" y="1938528"/>
            <a:ext cx="13716000" cy="7225367"/>
          </a:xfrm>
        </p:spPr>
        <p:txBody>
          <a:bodyPr/>
          <a:lstStyle/>
          <a:p>
            <a:r>
              <a:rPr lang="en-CA" sz="9600" dirty="0" smtClean="0"/>
              <a:t>Unpacking</a:t>
            </a:r>
            <a:br>
              <a:rPr lang="en-CA" sz="9600" dirty="0" smtClean="0"/>
            </a:br>
            <a:r>
              <a:rPr lang="en-CA" sz="9600" spc="300" dirty="0" smtClean="0"/>
              <a:t>Unconscious </a:t>
            </a:r>
            <a:r>
              <a:rPr lang="en-CA" sz="9600" spc="300" dirty="0"/>
              <a:t>B</a:t>
            </a:r>
            <a:r>
              <a:rPr lang="en-CA" sz="9600" spc="300" dirty="0" smtClean="0"/>
              <a:t>ias</a:t>
            </a:r>
            <a:endParaRPr lang="en-CA" sz="9600" dirty="0"/>
          </a:p>
        </p:txBody>
      </p:sp>
      <p:sp>
        <p:nvSpPr>
          <p:cNvPr id="5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9370329"/>
            <a:ext cx="8395539" cy="4"/>
          </a:xfrm>
          <a:prstGeom prst="line">
            <a:avLst/>
          </a:prstGeom>
          <a:ln w="5715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859536" y="9889067"/>
            <a:ext cx="13716000" cy="1813983"/>
          </a:xfrm>
        </p:spPr>
        <p:txBody>
          <a:bodyPr/>
          <a:lstStyle/>
          <a:p>
            <a:r>
              <a:rPr lang="en-CA" sz="5400" spc="300" dirty="0" smtClean="0"/>
              <a:t>Live Session</a:t>
            </a:r>
            <a:endParaRPr lang="en-CA" sz="5400" spc="300" dirty="0"/>
          </a:p>
        </p:txBody>
      </p:sp>
    </p:spTree>
    <p:extLst>
      <p:ext uri="{BB962C8B-B14F-4D97-AF65-F5344CB8AC3E}">
        <p14:creationId xmlns:p14="http://schemas.microsoft.com/office/powerpoint/2010/main" val="234679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6000" dirty="0" smtClean="0"/>
              <a:t>Strategies and Tips to Identify and Manage </a:t>
            </a:r>
            <a:r>
              <a:rPr lang="en-CA" sz="6000" dirty="0"/>
              <a:t>U</a:t>
            </a:r>
            <a:r>
              <a:rPr lang="en-CA" sz="6000" dirty="0" smtClean="0"/>
              <a:t>nconscious Bias – 2</a:t>
            </a:r>
            <a:endParaRPr lang="en-CA" sz="6000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grpSp>
        <p:nvGrpSpPr>
          <p:cNvPr id="11" name="Group 10"/>
          <p:cNvGrpSpPr/>
          <p:nvPr/>
        </p:nvGrpSpPr>
        <p:grpSpPr>
          <a:xfrm>
            <a:off x="912619" y="2521181"/>
            <a:ext cx="22305264" cy="2597256"/>
            <a:chOff x="1870493" y="2457433"/>
            <a:chExt cx="18198181" cy="2597256"/>
          </a:xfrm>
        </p:grpSpPr>
        <p:sp>
          <p:nvSpPr>
            <p:cNvPr id="3" name="Round Diagonal Corner Rectangle 2" title="Decorative"/>
            <p:cNvSpPr/>
            <p:nvPr/>
          </p:nvSpPr>
          <p:spPr>
            <a:xfrm>
              <a:off x="1870493" y="2598820"/>
              <a:ext cx="18198181" cy="2455869"/>
            </a:xfrm>
            <a:prstGeom prst="round2DiagRect">
              <a:avLst/>
            </a:prstGeom>
            <a:solidFill>
              <a:srgbClr val="4E5B7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69065" y="2457433"/>
              <a:ext cx="669615" cy="176971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500" b="1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2</a:t>
              </a:r>
              <a:endParaRPr lang="en-CA" sz="11500" b="1" dirty="0" err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52788" y="2726737"/>
              <a:ext cx="16280960" cy="221599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175" lvl="1" indent="0">
                <a:buNone/>
              </a:pPr>
              <a:r>
                <a:rPr lang="en-CA" sz="3600" b="1" dirty="0">
                  <a:solidFill>
                    <a:schemeClr val="bg1"/>
                  </a:solidFill>
                </a:rPr>
                <a:t>Take time to identify and recognize your own biases, and take intentional actions to block or manage them.</a:t>
              </a:r>
            </a:p>
            <a:p>
              <a:pPr marL="574675" lvl="1" indent="-571500">
                <a:buFont typeface="Wingdings" panose="05000000000000000000" pitchFamily="2" charset="2"/>
                <a:buChar char="v"/>
              </a:pPr>
              <a:r>
                <a:rPr lang="en-CA" sz="3600" dirty="0">
                  <a:solidFill>
                    <a:schemeClr val="bg1"/>
                  </a:solidFill>
                </a:rPr>
                <a:t>Take the Implicit Association Test (IAT) online (part of Harvard’s Project Implicit research project). Notice your reactions and your filters</a:t>
              </a:r>
              <a:r>
                <a:rPr lang="en-CA" sz="3600" dirty="0" smtClean="0">
                  <a:solidFill>
                    <a:schemeClr val="bg1"/>
                  </a:solidFill>
                </a:rPr>
                <a:t>.</a:t>
              </a:r>
            </a:p>
          </p:txBody>
        </p:sp>
      </p:grpSp>
      <p:sp>
        <p:nvSpPr>
          <p:cNvPr id="13" name="Round Diagonal Corner Rectangle 12" title="Decorative"/>
          <p:cNvSpPr/>
          <p:nvPr/>
        </p:nvSpPr>
        <p:spPr>
          <a:xfrm>
            <a:off x="912619" y="2790485"/>
            <a:ext cx="22305264" cy="8759831"/>
          </a:xfrm>
          <a:prstGeom prst="round2DiagRect">
            <a:avLst/>
          </a:prstGeom>
          <a:noFill/>
          <a:ln w="38100">
            <a:solidFill>
              <a:srgbClr val="4E5B7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8" name="Picture 4" descr="Project Implicit logo" title="Project Implici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207" y="6198734"/>
            <a:ext cx="11394760" cy="389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10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6919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6000" dirty="0" smtClean="0"/>
              <a:t>Strategies and Tips to Identify and Manage </a:t>
            </a:r>
            <a:r>
              <a:rPr lang="en-CA" sz="6000" dirty="0"/>
              <a:t>U</a:t>
            </a:r>
            <a:r>
              <a:rPr lang="en-CA" sz="6000" dirty="0" smtClean="0"/>
              <a:t>nconscious Bias – 3 </a:t>
            </a:r>
            <a:endParaRPr lang="en-CA" sz="6000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grpSp>
        <p:nvGrpSpPr>
          <p:cNvPr id="11" name="Group 10"/>
          <p:cNvGrpSpPr/>
          <p:nvPr/>
        </p:nvGrpSpPr>
        <p:grpSpPr>
          <a:xfrm>
            <a:off x="912619" y="2521181"/>
            <a:ext cx="22305264" cy="2039020"/>
            <a:chOff x="1870493" y="2457433"/>
            <a:chExt cx="18198181" cy="2039020"/>
          </a:xfrm>
        </p:grpSpPr>
        <p:sp>
          <p:nvSpPr>
            <p:cNvPr id="3" name="Round Diagonal Corner Rectangle 2" title="Decorative"/>
            <p:cNvSpPr/>
            <p:nvPr/>
          </p:nvSpPr>
          <p:spPr>
            <a:xfrm>
              <a:off x="1870493" y="2598821"/>
              <a:ext cx="18198181" cy="1897632"/>
            </a:xfrm>
            <a:prstGeom prst="round2DiagRect">
              <a:avLst/>
            </a:prstGeom>
            <a:solidFill>
              <a:srgbClr val="4E5B7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69065" y="2457433"/>
              <a:ext cx="669615" cy="176971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500" b="1" dirty="0" smtClean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3</a:t>
              </a:r>
              <a:endParaRPr lang="en-CA" sz="11500" b="1" dirty="0" err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52788" y="2726737"/>
              <a:ext cx="16280960" cy="16619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175" lvl="1" indent="0">
                <a:buNone/>
              </a:pPr>
              <a:r>
                <a:rPr lang="en-CA" sz="3600" b="1" dirty="0">
                  <a:solidFill>
                    <a:schemeClr val="bg1"/>
                  </a:solidFill>
                </a:rPr>
                <a:t>Promote an environment of taking into account different points of view.</a:t>
              </a:r>
            </a:p>
            <a:p>
              <a:pPr marL="574675" lvl="1" indent="-571500">
                <a:buFont typeface="Wingdings" panose="05000000000000000000" pitchFamily="2" charset="2"/>
                <a:buChar char="v"/>
              </a:pPr>
              <a:r>
                <a:rPr lang="en-CA" sz="3600" dirty="0">
                  <a:solidFill>
                    <a:schemeClr val="bg1"/>
                  </a:solidFill>
                </a:rPr>
                <a:t>Encourage others, ask them for feedback and listen closely. Increase your exposure to different people with diverse backgrounds.</a:t>
              </a:r>
            </a:p>
          </p:txBody>
        </p:sp>
      </p:grpSp>
      <p:sp>
        <p:nvSpPr>
          <p:cNvPr id="13" name="Round Diagonal Corner Rectangle 12" title="Decorative"/>
          <p:cNvSpPr/>
          <p:nvPr/>
        </p:nvSpPr>
        <p:spPr>
          <a:xfrm>
            <a:off x="912619" y="2790485"/>
            <a:ext cx="22305264" cy="8759831"/>
          </a:xfrm>
          <a:prstGeom prst="round2DiagRect">
            <a:avLst/>
          </a:prstGeom>
          <a:noFill/>
          <a:ln w="38100">
            <a:solidFill>
              <a:srgbClr val="4E5B7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050" name="Picture 2" descr="Group of people talking at a meeting table." title="Group of People Sitting Indoo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516" y="4701590"/>
            <a:ext cx="9912143" cy="6608094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11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26617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6000" dirty="0" smtClean="0"/>
              <a:t>Strategies and Tips to Identify and Manage </a:t>
            </a:r>
            <a:r>
              <a:rPr lang="en-CA" sz="6000" dirty="0"/>
              <a:t>U</a:t>
            </a:r>
            <a:r>
              <a:rPr lang="en-CA" sz="6000" dirty="0" smtClean="0"/>
              <a:t>nconscious Bias – 4 </a:t>
            </a:r>
            <a:endParaRPr lang="en-CA" sz="6000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grpSp>
        <p:nvGrpSpPr>
          <p:cNvPr id="11" name="Group 10"/>
          <p:cNvGrpSpPr/>
          <p:nvPr/>
        </p:nvGrpSpPr>
        <p:grpSpPr>
          <a:xfrm>
            <a:off x="912619" y="2521181"/>
            <a:ext cx="22305264" cy="2597257"/>
            <a:chOff x="1870493" y="2457433"/>
            <a:chExt cx="18198181" cy="2597257"/>
          </a:xfrm>
        </p:grpSpPr>
        <p:sp>
          <p:nvSpPr>
            <p:cNvPr id="3" name="Round Diagonal Corner Rectangle 2" title="Decorative"/>
            <p:cNvSpPr/>
            <p:nvPr/>
          </p:nvSpPr>
          <p:spPr>
            <a:xfrm>
              <a:off x="1870493" y="2598820"/>
              <a:ext cx="18198181" cy="2455870"/>
            </a:xfrm>
            <a:prstGeom prst="round2DiagRect">
              <a:avLst/>
            </a:prstGeom>
            <a:solidFill>
              <a:srgbClr val="4E5B7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69065" y="2457433"/>
              <a:ext cx="669615" cy="176971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500" b="1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4</a:t>
              </a:r>
              <a:endParaRPr lang="en-CA" sz="11500" b="1" dirty="0" err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52788" y="2726737"/>
              <a:ext cx="16280960" cy="221599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175" lvl="1" indent="0">
                <a:buNone/>
              </a:pPr>
              <a:r>
                <a:rPr lang="en-CA" sz="3600" b="1" dirty="0">
                  <a:solidFill>
                    <a:schemeClr val="bg1"/>
                  </a:solidFill>
                </a:rPr>
                <a:t>Practice rational thought rather than intuitive thought processes.</a:t>
              </a:r>
            </a:p>
            <a:p>
              <a:pPr marL="574675" lvl="1" indent="-571500">
                <a:buFont typeface="Wingdings" panose="05000000000000000000" pitchFamily="2" charset="2"/>
                <a:buChar char="v"/>
              </a:pPr>
              <a:r>
                <a:rPr lang="en-CA" sz="3600" dirty="0">
                  <a:solidFill>
                    <a:schemeClr val="bg1"/>
                  </a:solidFill>
                </a:rPr>
                <a:t>Adopt system 2 rational thinking (conscious, deliberate, slow and requiring effort) rather than system 1 intuitive thinking (unconscious, emotional, fast and without effort). Rely on facts and data and challenge your assumptions. </a:t>
              </a:r>
            </a:p>
          </p:txBody>
        </p:sp>
      </p:grpSp>
      <p:sp>
        <p:nvSpPr>
          <p:cNvPr id="13" name="Round Diagonal Corner Rectangle 12" title="Decorative"/>
          <p:cNvSpPr/>
          <p:nvPr/>
        </p:nvSpPr>
        <p:spPr>
          <a:xfrm>
            <a:off x="912619" y="2790485"/>
            <a:ext cx="22305264" cy="8759831"/>
          </a:xfrm>
          <a:prstGeom prst="round2DiagRect">
            <a:avLst/>
          </a:prstGeom>
          <a:noFill/>
          <a:ln w="38100">
            <a:solidFill>
              <a:srgbClr val="4E5B7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074" name="Picture 2" descr="Clear light bulb placed on chalkboard with thinking bubbles" title="Light Bul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415" y="5230704"/>
            <a:ext cx="8878344" cy="617123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12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7986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6000" dirty="0" smtClean="0"/>
              <a:t>Strategies and Tips to Identify and Manage </a:t>
            </a:r>
            <a:r>
              <a:rPr lang="en-CA" sz="6000" dirty="0"/>
              <a:t>U</a:t>
            </a:r>
            <a:r>
              <a:rPr lang="en-CA" sz="6000" dirty="0" smtClean="0"/>
              <a:t>nconscious Bias – 5 </a:t>
            </a:r>
            <a:endParaRPr lang="en-CA" sz="6000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grpSp>
        <p:nvGrpSpPr>
          <p:cNvPr id="11" name="Group 10"/>
          <p:cNvGrpSpPr/>
          <p:nvPr/>
        </p:nvGrpSpPr>
        <p:grpSpPr>
          <a:xfrm>
            <a:off x="912619" y="2521181"/>
            <a:ext cx="22305264" cy="2485295"/>
            <a:chOff x="1870493" y="2457433"/>
            <a:chExt cx="18198181" cy="2485295"/>
          </a:xfrm>
        </p:grpSpPr>
        <p:sp>
          <p:nvSpPr>
            <p:cNvPr id="3" name="Round Diagonal Corner Rectangle 2" title="Decorative"/>
            <p:cNvSpPr/>
            <p:nvPr/>
          </p:nvSpPr>
          <p:spPr>
            <a:xfrm>
              <a:off x="1870493" y="2598820"/>
              <a:ext cx="18198181" cy="1852556"/>
            </a:xfrm>
            <a:prstGeom prst="round2DiagRect">
              <a:avLst/>
            </a:prstGeom>
            <a:solidFill>
              <a:srgbClr val="4E5B7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69065" y="2457433"/>
              <a:ext cx="669615" cy="176971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500" b="1" dirty="0" smtClean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5</a:t>
              </a:r>
              <a:endParaRPr lang="en-CA" sz="11500" b="1" dirty="0" err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52788" y="2726737"/>
              <a:ext cx="16280960" cy="221599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175" lvl="1" indent="0">
                <a:buNone/>
              </a:pPr>
              <a:r>
                <a:rPr lang="en-CA" sz="3600" b="1" dirty="0">
                  <a:solidFill>
                    <a:schemeClr val="bg1"/>
                  </a:solidFill>
                </a:rPr>
                <a:t>Foster and practice a respectful and positive culture of micro-affirmations.</a:t>
              </a:r>
            </a:p>
            <a:p>
              <a:pPr marL="574675" lvl="1" indent="-571500">
                <a:buFont typeface="Wingdings" panose="05000000000000000000" pitchFamily="2" charset="2"/>
                <a:buChar char="v"/>
              </a:pPr>
              <a:r>
                <a:rPr lang="en-CA" sz="3600" dirty="0">
                  <a:solidFill>
                    <a:schemeClr val="bg1"/>
                  </a:solidFill>
                </a:rPr>
                <a:t>Actively listen and use inclusive language. Encourage and acknowledge each person’s contribution. </a:t>
              </a:r>
            </a:p>
            <a:p>
              <a:pPr marL="3175" lvl="1" indent="0">
                <a:buNone/>
              </a:pPr>
              <a:endParaRPr lang="en-CA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Round Diagonal Corner Rectangle 12" title="Decorative"/>
          <p:cNvSpPr/>
          <p:nvPr/>
        </p:nvSpPr>
        <p:spPr>
          <a:xfrm>
            <a:off x="912619" y="2790485"/>
            <a:ext cx="22305264" cy="8759831"/>
          </a:xfrm>
          <a:prstGeom prst="round2DiagRect">
            <a:avLst/>
          </a:prstGeom>
          <a:noFill/>
          <a:ln w="38100">
            <a:solidFill>
              <a:srgbClr val="4E5B7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7172" name="Picture 4" descr="People joining hands over a meeting table" title="Team High Fiv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101" y="4587588"/>
            <a:ext cx="10204972" cy="680331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13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26019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6000" dirty="0" smtClean="0"/>
              <a:t>Strategies and Tips to Identify and Manage </a:t>
            </a:r>
            <a:r>
              <a:rPr lang="en-CA" sz="6000" dirty="0"/>
              <a:t>U</a:t>
            </a:r>
            <a:r>
              <a:rPr lang="en-CA" sz="6000" dirty="0" smtClean="0"/>
              <a:t>nconscious Bias – 6 </a:t>
            </a:r>
            <a:endParaRPr lang="en-CA" sz="6000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grpSp>
        <p:nvGrpSpPr>
          <p:cNvPr id="11" name="Group 10"/>
          <p:cNvGrpSpPr/>
          <p:nvPr/>
        </p:nvGrpSpPr>
        <p:grpSpPr>
          <a:xfrm>
            <a:off x="912619" y="2521181"/>
            <a:ext cx="22305264" cy="1769715"/>
            <a:chOff x="1870493" y="2457433"/>
            <a:chExt cx="18198181" cy="1769715"/>
          </a:xfrm>
        </p:grpSpPr>
        <p:sp>
          <p:nvSpPr>
            <p:cNvPr id="3" name="Round Diagonal Corner Rectangle 2" title="Decorative"/>
            <p:cNvSpPr/>
            <p:nvPr/>
          </p:nvSpPr>
          <p:spPr>
            <a:xfrm>
              <a:off x="1870493" y="2598820"/>
              <a:ext cx="18198181" cy="1628328"/>
            </a:xfrm>
            <a:prstGeom prst="round2DiagRect">
              <a:avLst/>
            </a:prstGeom>
            <a:solidFill>
              <a:srgbClr val="4E5B7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69065" y="2457433"/>
              <a:ext cx="669615" cy="176971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500" b="1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6</a:t>
              </a:r>
              <a:endParaRPr lang="en-CA" sz="11500" b="1" dirty="0" err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52788" y="2806947"/>
              <a:ext cx="1628096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175" lvl="1" indent="0">
                <a:buNone/>
              </a:pPr>
              <a:r>
                <a:rPr lang="en-CA" sz="3600" b="1" dirty="0">
                  <a:solidFill>
                    <a:schemeClr val="bg1"/>
                  </a:solidFill>
                </a:rPr>
                <a:t>Adopt an inclusive mindset and lens in each step of the process when developing, renewing, or updating </a:t>
              </a:r>
              <a:r>
                <a:rPr lang="en-CA" sz="3600" b="1" dirty="0" smtClean="0">
                  <a:solidFill>
                    <a:schemeClr val="bg1"/>
                  </a:solidFill>
                </a:rPr>
                <a:t>policies </a:t>
              </a:r>
              <a:r>
                <a:rPr lang="en-CA" sz="3600" b="1" dirty="0">
                  <a:solidFill>
                    <a:schemeClr val="bg1"/>
                  </a:solidFill>
                </a:rPr>
                <a:t>and directives, or when managing projects.</a:t>
              </a:r>
            </a:p>
          </p:txBody>
        </p:sp>
      </p:grpSp>
      <p:sp>
        <p:nvSpPr>
          <p:cNvPr id="13" name="Round Diagonal Corner Rectangle 12" title="Decorative"/>
          <p:cNvSpPr/>
          <p:nvPr/>
        </p:nvSpPr>
        <p:spPr>
          <a:xfrm>
            <a:off x="912619" y="2790485"/>
            <a:ext cx="22305264" cy="8759831"/>
          </a:xfrm>
          <a:prstGeom prst="round2DiagRect">
            <a:avLst/>
          </a:prstGeom>
          <a:noFill/>
          <a:ln w="38100">
            <a:solidFill>
              <a:srgbClr val="4E5B7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 descr="A colourful flower-shaped image of the different intersectionality factors. Each petal of the flower represents a different intersectionality factor. The words &quot;Sex&quot; and &quot;Gender&quot; are written in large letters horizontally in the middle of the flower. Each of the following words are written on the different petals: Ethnicity/Race, Religion, Age, Disability, Geography, Language, Income, Sexual orientation, Education, Culture. " title="Intersectionality &quot;flower&quot; imag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071" y="4290477"/>
            <a:ext cx="7251032" cy="7251032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7989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6000" dirty="0" smtClean="0"/>
              <a:t>Strategies and Tips to Identify and Manage </a:t>
            </a:r>
            <a:r>
              <a:rPr lang="en-CA" sz="6000" dirty="0"/>
              <a:t>U</a:t>
            </a:r>
            <a:r>
              <a:rPr lang="en-CA" sz="6000" dirty="0" smtClean="0"/>
              <a:t>nconscious Bias – 7 </a:t>
            </a:r>
            <a:endParaRPr lang="en-CA" sz="6000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grpSp>
        <p:nvGrpSpPr>
          <p:cNvPr id="11" name="Group 10"/>
          <p:cNvGrpSpPr/>
          <p:nvPr/>
        </p:nvGrpSpPr>
        <p:grpSpPr>
          <a:xfrm>
            <a:off x="912619" y="2553265"/>
            <a:ext cx="22305264" cy="2006935"/>
            <a:chOff x="1870493" y="2489517"/>
            <a:chExt cx="18198181" cy="2006935"/>
          </a:xfrm>
        </p:grpSpPr>
        <p:sp>
          <p:nvSpPr>
            <p:cNvPr id="3" name="Round Diagonal Corner Rectangle 2" title="Decorative"/>
            <p:cNvSpPr/>
            <p:nvPr/>
          </p:nvSpPr>
          <p:spPr>
            <a:xfrm>
              <a:off x="1870493" y="2598820"/>
              <a:ext cx="18198181" cy="1897632"/>
            </a:xfrm>
            <a:prstGeom prst="round2DiagRect">
              <a:avLst/>
            </a:prstGeom>
            <a:solidFill>
              <a:srgbClr val="4E5B7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95242" y="2489517"/>
              <a:ext cx="669615" cy="176971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500" b="1" dirty="0" smtClean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7</a:t>
              </a:r>
              <a:endParaRPr lang="en-CA" sz="11500" b="1" dirty="0" err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52788" y="2806947"/>
              <a:ext cx="16280960" cy="16619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175" lvl="1" indent="0">
                <a:buNone/>
              </a:pPr>
              <a:r>
                <a:rPr lang="en-CA" sz="3600" b="1" dirty="0">
                  <a:solidFill>
                    <a:schemeClr val="bg1"/>
                  </a:solidFill>
                </a:rPr>
                <a:t>Empower yourself and others to engage in inclusive interactions and thinking.</a:t>
              </a:r>
            </a:p>
            <a:p>
              <a:pPr marL="746125" lvl="1" indent="-742950">
                <a:buFont typeface="Wingdings" panose="05000000000000000000" pitchFamily="2" charset="2"/>
                <a:buChar char="v"/>
              </a:pPr>
              <a:r>
                <a:rPr lang="en-CA" sz="3600" dirty="0">
                  <a:solidFill>
                    <a:schemeClr val="bg1"/>
                  </a:solidFill>
                </a:rPr>
                <a:t>Encourage inclusive interactions on a daily basis, such as during meetings or in decision-making processes.</a:t>
              </a:r>
            </a:p>
          </p:txBody>
        </p:sp>
      </p:grpSp>
      <p:sp>
        <p:nvSpPr>
          <p:cNvPr id="13" name="Round Diagonal Corner Rectangle 12" title="Decorative"/>
          <p:cNvSpPr/>
          <p:nvPr/>
        </p:nvSpPr>
        <p:spPr>
          <a:xfrm>
            <a:off x="912619" y="2790485"/>
            <a:ext cx="22305264" cy="8759831"/>
          </a:xfrm>
          <a:prstGeom prst="round2DiagRect">
            <a:avLst/>
          </a:prstGeom>
          <a:noFill/>
          <a:ln w="38100">
            <a:solidFill>
              <a:srgbClr val="4E5B7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122" name="Picture 2" descr="Man and woman shaking hands" title="Hand Shak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94" y="4811826"/>
            <a:ext cx="9746786" cy="6497857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15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80204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6000" dirty="0" smtClean="0"/>
              <a:t>Strategies and Tips to Identify and Manage </a:t>
            </a:r>
            <a:r>
              <a:rPr lang="en-CA" sz="6000" dirty="0"/>
              <a:t>U</a:t>
            </a:r>
            <a:r>
              <a:rPr lang="en-CA" sz="6000" dirty="0" smtClean="0"/>
              <a:t>nconscious Bias – 8 </a:t>
            </a:r>
            <a:endParaRPr lang="en-CA" sz="6000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grpSp>
        <p:nvGrpSpPr>
          <p:cNvPr id="11" name="Group 10"/>
          <p:cNvGrpSpPr/>
          <p:nvPr/>
        </p:nvGrpSpPr>
        <p:grpSpPr>
          <a:xfrm>
            <a:off x="912619" y="2553265"/>
            <a:ext cx="22305264" cy="1769715"/>
            <a:chOff x="1870493" y="2489517"/>
            <a:chExt cx="18198181" cy="1769715"/>
          </a:xfrm>
        </p:grpSpPr>
        <p:sp>
          <p:nvSpPr>
            <p:cNvPr id="3" name="Round Diagonal Corner Rectangle 2" title="Decorative"/>
            <p:cNvSpPr/>
            <p:nvPr/>
          </p:nvSpPr>
          <p:spPr>
            <a:xfrm>
              <a:off x="1870493" y="2598820"/>
              <a:ext cx="18198181" cy="1660412"/>
            </a:xfrm>
            <a:prstGeom prst="round2DiagRect">
              <a:avLst/>
            </a:prstGeom>
            <a:solidFill>
              <a:srgbClr val="4E5B7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95242" y="2489517"/>
              <a:ext cx="669615" cy="176971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500" b="1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8</a:t>
              </a:r>
              <a:endParaRPr lang="en-CA" sz="11500" b="1" dirty="0" err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52788" y="2806947"/>
              <a:ext cx="1628096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175" lvl="1" indent="0">
                <a:buNone/>
              </a:pPr>
              <a:r>
                <a:rPr lang="en-CA" sz="3600" b="1" dirty="0">
                  <a:solidFill>
                    <a:schemeClr val="bg1"/>
                  </a:solidFill>
                </a:rPr>
                <a:t>Continue and enjoy the learning process!</a:t>
              </a:r>
            </a:p>
            <a:p>
              <a:pPr marL="574675" lvl="1" indent="-571500">
                <a:buFont typeface="Wingdings" panose="05000000000000000000" pitchFamily="2" charset="2"/>
                <a:buChar char="v"/>
              </a:pPr>
              <a:r>
                <a:rPr lang="en-CA" sz="3600" dirty="0">
                  <a:solidFill>
                    <a:schemeClr val="bg1"/>
                  </a:solidFill>
                </a:rPr>
                <a:t>Keep reflecting, be curious, practice, repeat and keep learning!</a:t>
              </a:r>
            </a:p>
          </p:txBody>
        </p:sp>
      </p:grpSp>
      <p:sp>
        <p:nvSpPr>
          <p:cNvPr id="13" name="Round Diagonal Corner Rectangle 12" title="Decorative"/>
          <p:cNvSpPr/>
          <p:nvPr/>
        </p:nvSpPr>
        <p:spPr>
          <a:xfrm>
            <a:off x="912619" y="2790485"/>
            <a:ext cx="22305264" cy="8759831"/>
          </a:xfrm>
          <a:prstGeom prst="round2DiagRect">
            <a:avLst/>
          </a:prstGeom>
          <a:noFill/>
          <a:ln w="38100">
            <a:solidFill>
              <a:srgbClr val="4E5B7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 descr="Sign that says &quot;ENJOY THE JOURNEY&quot;" title="Enjoy the Journey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189" y="4369819"/>
            <a:ext cx="9776796" cy="7093434"/>
          </a:xfrm>
          <a:prstGeom prst="round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16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1685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Let’s take a quick break.</a:t>
            </a: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 smtClean="0">
                <a:solidFill>
                  <a:schemeClr val="accent3"/>
                </a:solidFill>
              </a:rPr>
              <a:t>10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 smtClean="0">
                <a:solidFill>
                  <a:srgbClr val="3F2A55"/>
                </a:solidFill>
              </a:rPr>
              <a:t>minutes. </a:t>
            </a: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post a green checkmark (</a:t>
            </a:r>
            <a:r>
              <a:rPr lang="en-CA" altLang="en-US" sz="6000" dirty="0" smtClean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you are back from your break. Thank you!</a:t>
            </a: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7450146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17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08589541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>
                <a:solidFill>
                  <a:schemeClr val="accent3"/>
                </a:solidFill>
              </a:rPr>
              <a:t>9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>
                <a:solidFill>
                  <a:srgbClr val="3F2A55"/>
                </a:solidFill>
              </a:rPr>
              <a:t>minutes. </a:t>
            </a:r>
            <a:endParaRPr lang="en-CA" sz="6000" b="1" dirty="0" smtClean="0">
              <a:solidFill>
                <a:srgbClr val="3F2A55"/>
              </a:solidFill>
            </a:endParaRP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</a:t>
            </a:r>
            <a:r>
              <a:rPr lang="en-CA" sz="6000" dirty="0"/>
              <a:t>post a green checkmark </a:t>
            </a:r>
            <a:r>
              <a:rPr lang="en-CA" sz="6000" dirty="0" smtClean="0"/>
              <a:t>(</a:t>
            </a:r>
            <a:r>
              <a:rPr lang="en-CA" altLang="en-US" sz="6000" dirty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</a:t>
            </a:r>
            <a:r>
              <a:rPr lang="en-CA" sz="6000" dirty="0"/>
              <a:t>you are back from your break</a:t>
            </a:r>
            <a:r>
              <a:rPr lang="en-CA" sz="6000" dirty="0" smtClean="0"/>
              <a:t>. Thank you!</a:t>
            </a:r>
            <a:endParaRPr lang="en-CA" sz="6000" dirty="0"/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6511685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75352918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>
                <a:solidFill>
                  <a:schemeClr val="accent3"/>
                </a:solidFill>
              </a:rPr>
              <a:t>8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>
                <a:solidFill>
                  <a:srgbClr val="3F2A55"/>
                </a:solidFill>
              </a:rPr>
              <a:t>minutes. </a:t>
            </a:r>
            <a:endParaRPr lang="en-CA" sz="6000" b="1" dirty="0" smtClean="0">
              <a:solidFill>
                <a:srgbClr val="3F2A55"/>
              </a:solidFill>
            </a:endParaRP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</a:t>
            </a:r>
            <a:r>
              <a:rPr lang="en-CA" sz="6000" dirty="0"/>
              <a:t>post a green checkmark </a:t>
            </a:r>
            <a:r>
              <a:rPr lang="en-CA" sz="6000" dirty="0" smtClean="0"/>
              <a:t>(</a:t>
            </a:r>
            <a:r>
              <a:rPr lang="en-CA" altLang="en-US" sz="6000" dirty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</a:t>
            </a:r>
            <a:r>
              <a:rPr lang="en-CA" sz="6000" dirty="0"/>
              <a:t>you are back from your break</a:t>
            </a:r>
            <a:r>
              <a:rPr lang="en-CA" sz="6000" dirty="0" smtClean="0"/>
              <a:t>. Thank you!</a:t>
            </a:r>
            <a:endParaRPr lang="en-CA" sz="6000" dirty="0"/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6511685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19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68759271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59537" y="1814206"/>
            <a:ext cx="17373600" cy="6860253"/>
          </a:xfrm>
        </p:spPr>
        <p:txBody>
          <a:bodyPr/>
          <a:lstStyle/>
          <a:p>
            <a:r>
              <a:rPr lang="en-CA" sz="9600" dirty="0" smtClean="0"/>
              <a:t>Day </a:t>
            </a:r>
            <a:r>
              <a:rPr lang="en-CA" sz="9600" dirty="0"/>
              <a:t>3</a:t>
            </a:r>
            <a:r>
              <a:rPr lang="en-CA" sz="9600" dirty="0" smtClean="0"/>
              <a:t>: </a:t>
            </a:r>
            <a:endParaRPr lang="en-CA" sz="96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59536" y="9054161"/>
            <a:ext cx="17373600" cy="2110164"/>
          </a:xfrm>
        </p:spPr>
        <p:txBody>
          <a:bodyPr/>
          <a:lstStyle/>
          <a:p>
            <a:r>
              <a:rPr lang="en-CA" sz="6600" dirty="0" smtClean="0"/>
              <a:t>Strategies and Tools to Mitigate Bias</a:t>
            </a:r>
            <a:endParaRPr lang="en-CA" sz="6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8404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>
                <a:solidFill>
                  <a:schemeClr val="accent3"/>
                </a:solidFill>
              </a:rPr>
              <a:t>7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>
                <a:solidFill>
                  <a:srgbClr val="3F2A55"/>
                </a:solidFill>
              </a:rPr>
              <a:t>minutes. </a:t>
            </a:r>
            <a:endParaRPr lang="en-CA" sz="6000" b="1" dirty="0" smtClean="0">
              <a:solidFill>
                <a:srgbClr val="3F2A55"/>
              </a:solidFill>
            </a:endParaRP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</a:t>
            </a:r>
            <a:r>
              <a:rPr lang="en-CA" sz="6000" dirty="0"/>
              <a:t>post a green checkmark </a:t>
            </a:r>
            <a:r>
              <a:rPr lang="en-CA" sz="6000" dirty="0" smtClean="0"/>
              <a:t>(</a:t>
            </a:r>
            <a:r>
              <a:rPr lang="en-CA" altLang="en-US" sz="6000" dirty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</a:t>
            </a:r>
            <a:r>
              <a:rPr lang="en-CA" sz="6000" dirty="0"/>
              <a:t>you are back from your break</a:t>
            </a:r>
            <a:r>
              <a:rPr lang="en-CA" sz="6000" dirty="0" smtClean="0"/>
              <a:t>. Thank you!</a:t>
            </a:r>
            <a:endParaRPr lang="en-CA" sz="6000" dirty="0"/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6511685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1755022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>
                <a:solidFill>
                  <a:schemeClr val="accent3"/>
                </a:solidFill>
              </a:rPr>
              <a:t>6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>
                <a:solidFill>
                  <a:srgbClr val="3F2A55"/>
                </a:solidFill>
              </a:rPr>
              <a:t>minutes. </a:t>
            </a:r>
            <a:endParaRPr lang="en-CA" sz="6000" b="1" dirty="0" smtClean="0">
              <a:solidFill>
                <a:srgbClr val="3F2A55"/>
              </a:solidFill>
            </a:endParaRP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</a:t>
            </a:r>
            <a:r>
              <a:rPr lang="en-CA" sz="6000" dirty="0"/>
              <a:t>post a green checkmark </a:t>
            </a:r>
            <a:r>
              <a:rPr lang="en-CA" sz="6000" dirty="0" smtClean="0"/>
              <a:t>(</a:t>
            </a:r>
            <a:r>
              <a:rPr lang="en-CA" altLang="en-US" sz="6000" dirty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</a:t>
            </a:r>
            <a:r>
              <a:rPr lang="en-CA" sz="6000" dirty="0"/>
              <a:t>you are back from your break</a:t>
            </a:r>
            <a:r>
              <a:rPr lang="en-CA" sz="6000" dirty="0" smtClean="0"/>
              <a:t>. Thank you!</a:t>
            </a:r>
            <a:endParaRPr lang="en-CA" sz="6000" dirty="0"/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6511685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21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4203638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>
                <a:solidFill>
                  <a:schemeClr val="accent3"/>
                </a:solidFill>
              </a:rPr>
              <a:t>5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>
                <a:solidFill>
                  <a:srgbClr val="3F2A55"/>
                </a:solidFill>
              </a:rPr>
              <a:t>minutes. </a:t>
            </a:r>
            <a:endParaRPr lang="en-CA" sz="6000" b="1" dirty="0" smtClean="0">
              <a:solidFill>
                <a:srgbClr val="3F2A55"/>
              </a:solidFill>
            </a:endParaRP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</a:t>
            </a:r>
            <a:r>
              <a:rPr lang="en-CA" sz="6000" dirty="0"/>
              <a:t>post a green checkmark </a:t>
            </a:r>
            <a:r>
              <a:rPr lang="en-CA" sz="6000" dirty="0" smtClean="0"/>
              <a:t>(</a:t>
            </a:r>
            <a:r>
              <a:rPr lang="en-CA" altLang="en-US" sz="6000" dirty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</a:t>
            </a:r>
            <a:r>
              <a:rPr lang="en-CA" sz="6000" dirty="0"/>
              <a:t>you are back from your break</a:t>
            </a:r>
            <a:r>
              <a:rPr lang="en-CA" sz="6000" dirty="0" smtClean="0"/>
              <a:t>. Thank you!</a:t>
            </a:r>
            <a:endParaRPr lang="en-CA" sz="6000" dirty="0"/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6511685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22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6585833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>
                <a:solidFill>
                  <a:schemeClr val="accent3"/>
                </a:solidFill>
              </a:rPr>
              <a:t>4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>
                <a:solidFill>
                  <a:srgbClr val="3F2A55"/>
                </a:solidFill>
              </a:rPr>
              <a:t>minutes. </a:t>
            </a:r>
            <a:endParaRPr lang="en-CA" sz="6000" b="1" dirty="0" smtClean="0">
              <a:solidFill>
                <a:srgbClr val="3F2A55"/>
              </a:solidFill>
            </a:endParaRP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</a:t>
            </a:r>
            <a:r>
              <a:rPr lang="en-CA" sz="6000" dirty="0"/>
              <a:t>post a green checkmark </a:t>
            </a:r>
            <a:r>
              <a:rPr lang="en-CA" sz="6000" dirty="0" smtClean="0"/>
              <a:t>(</a:t>
            </a:r>
            <a:r>
              <a:rPr lang="en-CA" altLang="en-US" sz="6000" dirty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</a:t>
            </a:r>
            <a:r>
              <a:rPr lang="en-CA" sz="6000" dirty="0"/>
              <a:t>you are back from your break</a:t>
            </a:r>
            <a:r>
              <a:rPr lang="en-CA" sz="6000" dirty="0" smtClean="0"/>
              <a:t>. Thank you!</a:t>
            </a:r>
            <a:endParaRPr lang="en-CA" sz="6000" dirty="0"/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6511685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23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60549389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>
                <a:solidFill>
                  <a:schemeClr val="accent3"/>
                </a:solidFill>
              </a:rPr>
              <a:t>3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>
                <a:solidFill>
                  <a:srgbClr val="3F2A55"/>
                </a:solidFill>
              </a:rPr>
              <a:t>minutes. </a:t>
            </a:r>
            <a:endParaRPr lang="en-CA" sz="6000" b="1" dirty="0" smtClean="0">
              <a:solidFill>
                <a:srgbClr val="3F2A55"/>
              </a:solidFill>
            </a:endParaRP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</a:t>
            </a:r>
            <a:r>
              <a:rPr lang="en-CA" sz="6000" dirty="0"/>
              <a:t>post a green checkmark </a:t>
            </a:r>
            <a:r>
              <a:rPr lang="en-CA" sz="6000" dirty="0" smtClean="0"/>
              <a:t>(</a:t>
            </a:r>
            <a:r>
              <a:rPr lang="en-CA" altLang="en-US" sz="6000" dirty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</a:t>
            </a:r>
            <a:r>
              <a:rPr lang="en-CA" sz="6000" dirty="0"/>
              <a:t>you are back from your break</a:t>
            </a:r>
            <a:r>
              <a:rPr lang="en-CA" sz="6000" dirty="0" smtClean="0"/>
              <a:t>. Thank you!</a:t>
            </a:r>
            <a:endParaRPr lang="en-CA" sz="6000" dirty="0"/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6511685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24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50802232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>
                <a:solidFill>
                  <a:schemeClr val="accent3"/>
                </a:solidFill>
              </a:rPr>
              <a:t>2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>
                <a:solidFill>
                  <a:srgbClr val="3F2A55"/>
                </a:solidFill>
              </a:rPr>
              <a:t>minutes. </a:t>
            </a:r>
            <a:endParaRPr lang="en-CA" sz="6000" b="1" dirty="0" smtClean="0">
              <a:solidFill>
                <a:srgbClr val="3F2A55"/>
              </a:solidFill>
            </a:endParaRP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</a:t>
            </a:r>
            <a:r>
              <a:rPr lang="en-CA" sz="6000" dirty="0"/>
              <a:t>post a green checkmark </a:t>
            </a:r>
            <a:r>
              <a:rPr lang="en-CA" sz="6000" dirty="0" smtClean="0"/>
              <a:t>(</a:t>
            </a:r>
            <a:r>
              <a:rPr lang="en-CA" altLang="en-US" sz="6000" dirty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</a:t>
            </a:r>
            <a:r>
              <a:rPr lang="en-CA" sz="6000" dirty="0"/>
              <a:t>you are back from your break</a:t>
            </a:r>
            <a:r>
              <a:rPr lang="en-CA" sz="6000" dirty="0" smtClean="0"/>
              <a:t>. Thank you!</a:t>
            </a:r>
            <a:endParaRPr lang="en-CA" sz="6000" dirty="0"/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6511685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25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96091325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Break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b="1" dirty="0" smtClean="0">
                <a:solidFill>
                  <a:srgbClr val="3F2A55"/>
                </a:solidFill>
              </a:rPr>
              <a:t>Please return in </a:t>
            </a:r>
            <a:r>
              <a:rPr lang="en-CA" sz="6000" b="1" u="sng" dirty="0" smtClean="0">
                <a:solidFill>
                  <a:schemeClr val="accent3"/>
                </a:solidFill>
              </a:rPr>
              <a:t>1</a:t>
            </a:r>
            <a:r>
              <a:rPr lang="en-CA" sz="6000" b="1" dirty="0" smtClean="0">
                <a:solidFill>
                  <a:schemeClr val="accent3"/>
                </a:solidFill>
              </a:rPr>
              <a:t> </a:t>
            </a:r>
            <a:r>
              <a:rPr lang="en-CA" sz="6000" b="1" dirty="0" smtClean="0">
                <a:solidFill>
                  <a:srgbClr val="3F2A55"/>
                </a:solidFill>
              </a:rPr>
              <a:t>minute. </a:t>
            </a:r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r>
              <a:rPr lang="en-CA" sz="6000" dirty="0" smtClean="0"/>
              <a:t>Please </a:t>
            </a:r>
            <a:r>
              <a:rPr lang="en-CA" sz="6000" dirty="0"/>
              <a:t>post a green checkmark </a:t>
            </a:r>
            <a:r>
              <a:rPr lang="en-CA" sz="6000" dirty="0" smtClean="0"/>
              <a:t>(</a:t>
            </a:r>
            <a:r>
              <a:rPr lang="en-CA" altLang="en-US" sz="6000" dirty="0">
                <a:solidFill>
                  <a:srgbClr val="00B050"/>
                </a:solidFill>
                <a:latin typeface="Futura Lt BT" pitchFamily="34" charset="0"/>
                <a:sym typeface="Wingdings" panose="05000000000000000000" pitchFamily="2" charset="2"/>
              </a:rPr>
              <a:t></a:t>
            </a:r>
            <a:r>
              <a:rPr lang="en-CA" sz="6000" dirty="0" smtClean="0"/>
              <a:t>) when </a:t>
            </a:r>
            <a:r>
              <a:rPr lang="en-CA" sz="6000" dirty="0"/>
              <a:t>you are back from your break</a:t>
            </a:r>
            <a:r>
              <a:rPr lang="en-CA" sz="6000" dirty="0" smtClean="0"/>
              <a:t>. Thank you!</a:t>
            </a:r>
            <a:endParaRPr lang="en-CA" sz="6000" dirty="0"/>
          </a:p>
          <a:p>
            <a:pPr marL="901700" lvl="1" indent="0" algn="ctr">
              <a:spcAft>
                <a:spcPts val="1800"/>
              </a:spcAft>
              <a:buClr>
                <a:schemeClr val="accent3"/>
              </a:buClr>
              <a:buNone/>
            </a:pPr>
            <a:endParaRPr lang="en-CA" sz="7200" b="1" dirty="0" smtClean="0"/>
          </a:p>
        </p:txBody>
      </p:sp>
      <p:pic>
        <p:nvPicPr>
          <p:cNvPr id="9" name="Google Shape;118;p27" descr="Icon image of a coffee mug with steam coming out of the top of the mug. " title="Coffee mug icon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358" y="6511685"/>
            <a:ext cx="4274457" cy="44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26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5997972"/>
      </p:ext>
    </p:extLst>
  </p:cSld>
  <p:clrMapOvr>
    <a:masterClrMapping/>
  </p:clrMapOvr>
  <p:transition spd="slow" advClick="0" advTm="60000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Three Important Skills</a:t>
            </a:r>
            <a:endParaRPr lang="en-CA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19" name="Rectangle 18" descr="Humility: Be open to improving and learning about yourself and others." title="Humility"/>
          <p:cNvSpPr/>
          <p:nvPr/>
        </p:nvSpPr>
        <p:spPr>
          <a:xfrm>
            <a:off x="648929" y="3274931"/>
            <a:ext cx="9331458" cy="3780000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rgbClr val="4E5B73"/>
                </a:solidFill>
                <a:latin typeface="+mj-lt"/>
              </a:rPr>
              <a:t>Humility</a:t>
            </a:r>
          </a:p>
          <a:p>
            <a:pPr algn="ctr"/>
            <a:endParaRPr lang="en-CA" dirty="0" smtClean="0">
              <a:solidFill>
                <a:srgbClr val="4E5B73"/>
              </a:solidFill>
              <a:latin typeface="+mj-lt"/>
            </a:endParaRPr>
          </a:p>
          <a:p>
            <a:pPr algn="ctr"/>
            <a:r>
              <a:rPr lang="en-CA" sz="3600" dirty="0" smtClean="0">
                <a:solidFill>
                  <a:srgbClr val="000000"/>
                </a:solidFill>
              </a:rPr>
              <a:t>Be open to improving and learning about yourself and others.</a:t>
            </a:r>
            <a:endParaRPr lang="en-CA" sz="3600" dirty="0">
              <a:solidFill>
                <a:srgbClr val="000000"/>
              </a:solidFill>
            </a:endParaRPr>
          </a:p>
        </p:txBody>
      </p:sp>
      <p:sp>
        <p:nvSpPr>
          <p:cNvPr id="22" name="Rectangle 21" descr="Empathy - Listen actively to try to understand others and their own context, free of judgment, stereotypes and assumptions.&#10;" title="Empathy"/>
          <p:cNvSpPr/>
          <p:nvPr/>
        </p:nvSpPr>
        <p:spPr>
          <a:xfrm>
            <a:off x="10453816" y="3274931"/>
            <a:ext cx="13077493" cy="3780000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chemeClr val="accent2"/>
                </a:solidFill>
                <a:latin typeface="+mj-lt"/>
              </a:rPr>
              <a:t>Empathy</a:t>
            </a:r>
          </a:p>
          <a:p>
            <a:pPr algn="ctr"/>
            <a:endParaRPr lang="en-CA" sz="3600" dirty="0" smtClean="0">
              <a:solidFill>
                <a:srgbClr val="000000"/>
              </a:solidFill>
            </a:endParaRPr>
          </a:p>
          <a:p>
            <a:pPr lvl="0" algn="ctr"/>
            <a:r>
              <a:rPr lang="en-CA" sz="3600" dirty="0" smtClean="0">
                <a:solidFill>
                  <a:srgbClr val="000000"/>
                </a:solidFill>
              </a:rPr>
              <a:t>Listen actively to try to understand others and their own context, free of judgment, stereotypes and assumptions.</a:t>
            </a:r>
            <a:endParaRPr lang="en-CA" sz="3600" dirty="0">
              <a:solidFill>
                <a:srgbClr val="000000"/>
              </a:solidFill>
            </a:endParaRPr>
          </a:p>
        </p:txBody>
      </p:sp>
      <p:sp>
        <p:nvSpPr>
          <p:cNvPr id="24" name="Rectangle 23" descr="Cultural Intelligence - Be able to relate to others of different backgrounds, ethnicities, religious or spiritual beliefs, generations, abilities and disabilities, genders, sexual orientations and socio-economic backgrounds.&#10;" title="Cultural Intelligence"/>
          <p:cNvSpPr/>
          <p:nvPr/>
        </p:nvSpPr>
        <p:spPr>
          <a:xfrm>
            <a:off x="648929" y="7499695"/>
            <a:ext cx="22882380" cy="3816000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smtClean="0">
                <a:solidFill>
                  <a:schemeClr val="accent2"/>
                </a:solidFill>
                <a:latin typeface="+mj-lt"/>
              </a:rPr>
              <a:t>Cultural Intelligence</a:t>
            </a:r>
          </a:p>
          <a:p>
            <a:pPr algn="ctr"/>
            <a:endParaRPr lang="en-CA" sz="3600" dirty="0" smtClean="0">
              <a:solidFill>
                <a:srgbClr val="000000"/>
              </a:solidFill>
            </a:endParaRPr>
          </a:p>
          <a:p>
            <a:pPr lvl="0" algn="ctr"/>
            <a:r>
              <a:rPr lang="en-CA" sz="3600" dirty="0" smtClean="0">
                <a:solidFill>
                  <a:srgbClr val="000000"/>
                </a:solidFill>
              </a:rPr>
              <a:t>Be able to relate to others of different backgrounds, ethnicities, religious or spiritual beliefs, generations, abilities and disabilities, genders, sexual orientations and socio-economic backgrounds.</a:t>
            </a:r>
            <a:endParaRPr lang="en-CA" sz="3600" dirty="0">
              <a:solidFill>
                <a:srgbClr val="00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27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910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Activity – Facing Biases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53551" y="3200405"/>
            <a:ext cx="14010313" cy="8497754"/>
          </a:xfrm>
        </p:spPr>
        <p:txBody>
          <a:bodyPr/>
          <a:lstStyle/>
          <a:p>
            <a:pPr lvl="0"/>
            <a:r>
              <a:rPr lang="en-CA" sz="4400" dirty="0"/>
              <a:t>Identify a situation where you think you were the subject of someone else’s unconscious bias.</a:t>
            </a:r>
          </a:p>
          <a:p>
            <a:r>
              <a:rPr lang="en-CA" sz="4400" dirty="0"/>
              <a:t>  </a:t>
            </a:r>
          </a:p>
          <a:p>
            <a:pPr lvl="0"/>
            <a:r>
              <a:rPr lang="en-CA" sz="4400" dirty="0"/>
              <a:t>Explain how this unconscious bias affected you, and how it may have also affected others around you.</a:t>
            </a:r>
          </a:p>
          <a:p>
            <a:endParaRPr lang="fr-CA" dirty="0" smtClean="0"/>
          </a:p>
          <a:p>
            <a:endParaRPr lang="fr-CA" dirty="0"/>
          </a:p>
          <a:p>
            <a:pPr algn="ctr"/>
            <a:r>
              <a:rPr lang="en-CA" sz="7200" b="1" dirty="0" smtClean="0"/>
              <a:t>Breakout </a:t>
            </a:r>
            <a:r>
              <a:rPr lang="en-CA" sz="7200" b="1" dirty="0"/>
              <a:t>Rooms</a:t>
            </a:r>
          </a:p>
          <a:p>
            <a:endParaRPr lang="en-CA" b="1" dirty="0"/>
          </a:p>
        </p:txBody>
      </p:sp>
      <p:pic>
        <p:nvPicPr>
          <p:cNvPr id="5" name="Picture 4" title="Two people talki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5" r="22391"/>
          <a:stretch/>
        </p:blipFill>
        <p:spPr>
          <a:xfrm flipH="1">
            <a:off x="15435524" y="3200406"/>
            <a:ext cx="8095785" cy="785499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28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112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Questions</a:t>
            </a:r>
            <a:endParaRPr lang="en-CA" dirty="0"/>
          </a:p>
        </p:txBody>
      </p:sp>
      <p:sp>
        <p:nvSpPr>
          <p:cNvPr id="3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9370329"/>
            <a:ext cx="4680000" cy="4"/>
          </a:xfrm>
          <a:prstGeom prst="line">
            <a:avLst/>
          </a:prstGeom>
          <a:ln w="5715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1569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Today’s Objectives </a:t>
            </a:r>
            <a:endParaRPr lang="en-CA" dirty="0"/>
          </a:p>
        </p:txBody>
      </p:sp>
      <p:sp>
        <p:nvSpPr>
          <p:cNvPr id="14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853551" y="3200405"/>
            <a:ext cx="22680073" cy="2597722"/>
          </a:xfrm>
        </p:spPr>
        <p:txBody>
          <a:bodyPr/>
          <a:lstStyle/>
          <a:p>
            <a:pPr marL="1612900" lvl="1" indent="-711200">
              <a:spcAft>
                <a:spcPts val="3600"/>
              </a:spcAft>
              <a:buClr>
                <a:schemeClr val="accent3"/>
              </a:buClr>
              <a:buFont typeface="Wingdings" panose="05000000000000000000" pitchFamily="2" charset="2"/>
              <a:buChar char="w"/>
            </a:pPr>
            <a:r>
              <a:rPr lang="en-CA" sz="6000" dirty="0" smtClean="0"/>
              <a:t>Understand and discuss how to better </a:t>
            </a:r>
            <a:r>
              <a:rPr lang="en-CA" sz="6000" dirty="0"/>
              <a:t>identify and mitigate unconscious </a:t>
            </a:r>
            <a:r>
              <a:rPr lang="en-CA" sz="6000" dirty="0" smtClean="0"/>
              <a:t>bias.</a:t>
            </a:r>
            <a:endParaRPr lang="en-CA" sz="6600" dirty="0" smtClean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CA" sz="6600" dirty="0" smtClean="0">
              <a:latin typeface="+mj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710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To Prepare For Next Session</a:t>
            </a:r>
            <a:endParaRPr lang="en-CA" dirty="0"/>
          </a:p>
        </p:txBody>
      </p:sp>
      <p:sp>
        <p:nvSpPr>
          <p:cNvPr id="7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53552" y="3200405"/>
            <a:ext cx="10184361" cy="8497754"/>
          </a:xfrm>
        </p:spPr>
        <p:txBody>
          <a:bodyPr anchor="t"/>
          <a:lstStyle/>
          <a:p>
            <a:pPr marL="1758950" lvl="1" indent="-857250">
              <a:spcAft>
                <a:spcPts val="3000"/>
              </a:spcAft>
              <a:buClr>
                <a:schemeClr val="accent3"/>
              </a:buClr>
            </a:pPr>
            <a:endParaRPr lang="en-CA" sz="4800" dirty="0" smtClean="0"/>
          </a:p>
          <a:p>
            <a:pPr marL="1758950" lvl="1" indent="-857250">
              <a:spcAft>
                <a:spcPts val="3000"/>
              </a:spcAft>
              <a:buClr>
                <a:schemeClr val="accent3"/>
              </a:buClr>
            </a:pPr>
            <a:r>
              <a:rPr lang="en-CA" sz="4800" dirty="0" smtClean="0"/>
              <a:t>Facing Your Own Biases</a:t>
            </a:r>
          </a:p>
          <a:p>
            <a:pPr marL="1758950" lvl="1" indent="-857250">
              <a:spcAft>
                <a:spcPts val="3000"/>
              </a:spcAft>
              <a:buClr>
                <a:schemeClr val="accent3"/>
              </a:buClr>
            </a:pPr>
            <a:r>
              <a:rPr lang="en-CA" sz="4800" smtClean="0"/>
              <a:t>Personal </a:t>
            </a:r>
            <a:r>
              <a:rPr lang="en-CA" sz="4800" dirty="0" smtClean="0"/>
              <a:t>Learning Journal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30</a:t>
            </a:fld>
            <a:endParaRPr lang="en-CA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8216" y="4121008"/>
            <a:ext cx="11919580" cy="5772292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2635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Agenda</a:t>
            </a:r>
            <a:endParaRPr lang="en-CA" dirty="0"/>
          </a:p>
        </p:txBody>
      </p:sp>
      <p:sp>
        <p:nvSpPr>
          <p:cNvPr id="5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r>
              <a:rPr lang="en-CA" dirty="0" smtClean="0"/>
              <a:t>Discussions about the activities to get ready for the session;</a:t>
            </a:r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US" dirty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r>
              <a:rPr lang="en-US" dirty="0" smtClean="0"/>
              <a:t>Inclusive leader continuum;</a:t>
            </a:r>
            <a:endParaRPr lang="en-CA" dirty="0" smtClean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CA" dirty="0" smtClean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r>
              <a:rPr lang="en-CA" dirty="0" smtClean="0"/>
              <a:t>Strategies and tips to identify and manage unconscious bias;</a:t>
            </a:r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CA" dirty="0" smtClean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r>
              <a:rPr lang="en-CA" dirty="0" smtClean="0"/>
              <a:t>Three important skills;</a:t>
            </a:r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CA" dirty="0" smtClean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r>
              <a:rPr lang="en-CA" dirty="0" smtClean="0"/>
              <a:t>Activity – Facing others’ biases activity;</a:t>
            </a:r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CA" dirty="0" smtClean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r>
              <a:rPr lang="en-CA" dirty="0" smtClean="0"/>
              <a:t>Questions.</a:t>
            </a:r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CA" dirty="0" smtClean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CA" dirty="0" smtClean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CA" dirty="0" smtClean="0"/>
          </a:p>
          <a:p>
            <a:pPr marL="575735" indent="-571500">
              <a:buClr>
                <a:schemeClr val="accent3"/>
              </a:buClr>
              <a:buFont typeface="Wingdings" panose="05000000000000000000" pitchFamily="2" charset="2"/>
              <a:buChar char="w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t>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196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59536" y="1938528"/>
            <a:ext cx="23143463" cy="7225367"/>
          </a:xfrm>
        </p:spPr>
        <p:txBody>
          <a:bodyPr/>
          <a:lstStyle/>
          <a:p>
            <a:r>
              <a:rPr lang="en-CA" sz="9600" dirty="0" smtClean="0"/>
              <a:t>Discussions</a:t>
            </a:r>
            <a:r>
              <a:rPr lang="en-CA" sz="8800" dirty="0" smtClean="0"/>
              <a:t> and exchanges </a:t>
            </a:r>
            <a:br>
              <a:rPr lang="en-CA" sz="8800" dirty="0" smtClean="0"/>
            </a:br>
            <a:r>
              <a:rPr lang="en-CA" sz="8800" dirty="0" smtClean="0"/>
              <a:t>of points of views</a:t>
            </a:r>
            <a:endParaRPr lang="en-CA" sz="8800" dirty="0"/>
          </a:p>
        </p:txBody>
      </p:sp>
      <p:sp>
        <p:nvSpPr>
          <p:cNvPr id="3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9370329"/>
            <a:ext cx="4680000" cy="4"/>
          </a:xfrm>
          <a:prstGeom prst="line">
            <a:avLst/>
          </a:prstGeom>
          <a:ln w="5715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713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Mitigating Bias</a:t>
            </a:r>
            <a:endParaRPr lang="en-CA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spcAft>
                <a:spcPts val="5400"/>
              </a:spcAft>
            </a:pPr>
            <a:r>
              <a:rPr lang="en-CA" sz="4800" i="1" dirty="0" smtClean="0"/>
              <a:t>Please answer the following question using the poll function.</a:t>
            </a:r>
            <a:endParaRPr lang="en-CA" sz="4800" b="1" dirty="0" smtClean="0"/>
          </a:p>
          <a:p>
            <a:pPr>
              <a:spcAft>
                <a:spcPts val="3000"/>
              </a:spcAft>
            </a:pPr>
            <a:r>
              <a:rPr lang="en-CA" sz="4800" b="1" dirty="0" smtClean="0"/>
              <a:t>Which of the following is considered a tool to help mitigate bias:</a:t>
            </a:r>
          </a:p>
          <a:p>
            <a:pPr marL="918635" indent="-914400">
              <a:spcAft>
                <a:spcPts val="3000"/>
              </a:spcAft>
              <a:buFont typeface="+mj-lt"/>
              <a:buAutoNum type="alphaLcParenR"/>
            </a:pPr>
            <a:r>
              <a:rPr lang="en-CA" sz="4800" dirty="0" smtClean="0"/>
              <a:t>Use rational thinking versus intuitive thinking</a:t>
            </a:r>
          </a:p>
          <a:p>
            <a:pPr marL="918635" indent="-914400">
              <a:spcAft>
                <a:spcPts val="3000"/>
              </a:spcAft>
              <a:buFont typeface="+mj-lt"/>
              <a:buAutoNum type="alphaLcParenR"/>
            </a:pPr>
            <a:r>
              <a:rPr lang="en-CA" sz="4800" dirty="0" smtClean="0"/>
              <a:t>Think about your own privileges and challenge your assumptions</a:t>
            </a:r>
          </a:p>
          <a:p>
            <a:pPr marL="918635" indent="-914400">
              <a:spcAft>
                <a:spcPts val="3000"/>
              </a:spcAft>
              <a:buFont typeface="+mj-lt"/>
              <a:buAutoNum type="alphaLcParenR"/>
            </a:pPr>
            <a:r>
              <a:rPr lang="en-CA" sz="4800" dirty="0" smtClean="0"/>
              <a:t>Practice self-reflection</a:t>
            </a:r>
          </a:p>
          <a:p>
            <a:pPr marL="918635" indent="-914400">
              <a:spcAft>
                <a:spcPts val="3000"/>
              </a:spcAft>
              <a:buFont typeface="+mj-lt"/>
              <a:buAutoNum type="alphaLcParenR"/>
            </a:pPr>
            <a:r>
              <a:rPr lang="en-CA" sz="4800" dirty="0" smtClean="0"/>
              <a:t>All of the above</a:t>
            </a:r>
            <a:endParaRPr lang="en-CA" sz="4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8081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Inclusive Leader Continuum*</a:t>
            </a:r>
            <a:endParaRPr lang="en-CA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sp>
        <p:nvSpPr>
          <p:cNvPr id="9" name="TextBox 8"/>
          <p:cNvSpPr txBox="1"/>
          <p:nvPr/>
        </p:nvSpPr>
        <p:spPr>
          <a:xfrm>
            <a:off x="6820450" y="4661210"/>
            <a:ext cx="10746275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5400" b="1" spc="600" dirty="0" smtClean="0">
                <a:solidFill>
                  <a:srgbClr val="4E5B73"/>
                </a:solidFill>
              </a:rPr>
              <a:t>ONGOING RE-EVALUATION</a:t>
            </a:r>
            <a:endParaRPr lang="en-CA" sz="5400" b="1" spc="600" dirty="0" err="1" smtClean="0">
              <a:solidFill>
                <a:srgbClr val="4E5B73"/>
              </a:solidFill>
            </a:endParaRPr>
          </a:p>
        </p:txBody>
      </p:sp>
      <p:graphicFrame>
        <p:nvGraphicFramePr>
          <p:cNvPr id="7" name="Content Placeholder 6" descr="Phase 1: Unaware&#10;Phase 2: Aware&#10;Phase 3: Active&#10;Phase 4: Advocate" title="Inclusive Leader Continuum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9050639"/>
              </p:ext>
            </p:extLst>
          </p:nvPr>
        </p:nvGraphicFramePr>
        <p:xfrm>
          <a:off x="854075" y="3200400"/>
          <a:ext cx="22679025" cy="8497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7</a:t>
            </a:fld>
            <a:endParaRPr lang="en-CA" dirty="0"/>
          </a:p>
        </p:txBody>
      </p:sp>
      <p:sp>
        <p:nvSpPr>
          <p:cNvPr id="3" name="TextBox 2"/>
          <p:cNvSpPr txBox="1"/>
          <p:nvPr/>
        </p:nvSpPr>
        <p:spPr>
          <a:xfrm>
            <a:off x="854074" y="11485957"/>
            <a:ext cx="1930428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CA" sz="3200" i="1" dirty="0" smtClean="0"/>
              <a:t>*</a:t>
            </a:r>
            <a:r>
              <a:rPr lang="fr-CA" sz="3200" dirty="0" smtClean="0"/>
              <a:t>The four stages of the Continuum. </a:t>
            </a:r>
            <a:r>
              <a:rPr lang="fr-CA" sz="3200" i="1" dirty="0" smtClean="0"/>
              <a:t>How to </a:t>
            </a:r>
            <a:r>
              <a:rPr lang="fr-CA" sz="3200" i="1" dirty="0" err="1" smtClean="0"/>
              <a:t>be</a:t>
            </a:r>
            <a:r>
              <a:rPr lang="fr-CA" sz="3200" i="1" dirty="0" smtClean="0"/>
              <a:t> an inclusive leader, </a:t>
            </a:r>
            <a:r>
              <a:rPr lang="fr-CA" sz="3200" dirty="0" smtClean="0"/>
              <a:t>by Jennifer Brown</a:t>
            </a:r>
            <a:r>
              <a:rPr lang="fr-CA" sz="3200" i="1" dirty="0" smtClean="0"/>
              <a:t>.</a:t>
            </a:r>
            <a:endParaRPr lang="en-CA" sz="3200" i="1" dirty="0" err="1" smtClean="0"/>
          </a:p>
        </p:txBody>
      </p:sp>
    </p:spTree>
    <p:extLst>
      <p:ext uri="{BB962C8B-B14F-4D97-AF65-F5344CB8AC3E}">
        <p14:creationId xmlns:p14="http://schemas.microsoft.com/office/powerpoint/2010/main" val="67027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59536" y="1938528"/>
            <a:ext cx="23143463" cy="7225367"/>
          </a:xfrm>
        </p:spPr>
        <p:txBody>
          <a:bodyPr/>
          <a:lstStyle/>
          <a:p>
            <a:r>
              <a:rPr lang="en-CA" sz="9600" dirty="0"/>
              <a:t>Strategies and Tips to </a:t>
            </a:r>
            <a:r>
              <a:rPr lang="en-CA" sz="9600" dirty="0" smtClean="0"/>
              <a:t/>
            </a:r>
            <a:br>
              <a:rPr lang="en-CA" sz="9600" dirty="0" smtClean="0"/>
            </a:br>
            <a:r>
              <a:rPr lang="en-CA" sz="9600" dirty="0" smtClean="0"/>
              <a:t>Identify </a:t>
            </a:r>
            <a:r>
              <a:rPr lang="en-CA" sz="9600" dirty="0"/>
              <a:t>and Manage </a:t>
            </a:r>
            <a:r>
              <a:rPr lang="en-CA" sz="9600" dirty="0" smtClean="0"/>
              <a:t/>
            </a:r>
            <a:br>
              <a:rPr lang="en-CA" sz="9600" dirty="0" smtClean="0"/>
            </a:br>
            <a:r>
              <a:rPr lang="en-CA" sz="9600" dirty="0" smtClean="0"/>
              <a:t>Unconscious </a:t>
            </a:r>
            <a:r>
              <a:rPr lang="en-CA" sz="9600" dirty="0"/>
              <a:t>Bias</a:t>
            </a:r>
            <a:endParaRPr lang="en-CA" sz="8800" dirty="0"/>
          </a:p>
        </p:txBody>
      </p:sp>
      <p:sp>
        <p:nvSpPr>
          <p:cNvPr id="3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9370329"/>
            <a:ext cx="4680000" cy="4"/>
          </a:xfrm>
          <a:prstGeom prst="line">
            <a:avLst/>
          </a:prstGeom>
          <a:ln w="5715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07462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6000" dirty="0" smtClean="0"/>
              <a:t>Strategies and Tips to Identify and Manage </a:t>
            </a:r>
            <a:r>
              <a:rPr lang="en-CA" sz="6000" dirty="0"/>
              <a:t>U</a:t>
            </a:r>
            <a:r>
              <a:rPr lang="en-CA" sz="6000" dirty="0" smtClean="0"/>
              <a:t>nconscious Bias – 1</a:t>
            </a:r>
            <a:endParaRPr lang="en-CA" sz="6000" dirty="0"/>
          </a:p>
        </p:txBody>
      </p:sp>
      <p:sp>
        <p:nvSpPr>
          <p:cNvPr id="8" name="Shape 143" title="Decorative"/>
          <p:cNvSpPr/>
          <p:nvPr>
            <p:custDataLst>
              <p:tags r:id="rId1"/>
            </p:custDataLst>
          </p:nvPr>
        </p:nvSpPr>
        <p:spPr>
          <a:xfrm>
            <a:off x="859536" y="2207328"/>
            <a:ext cx="3600000" cy="4"/>
          </a:xfrm>
          <a:prstGeom prst="line">
            <a:avLst/>
          </a:prstGeom>
          <a:ln w="3810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lang="en-CA" dirty="0"/>
          </a:p>
        </p:txBody>
      </p:sp>
      <p:grpSp>
        <p:nvGrpSpPr>
          <p:cNvPr id="11" name="Group 10"/>
          <p:cNvGrpSpPr/>
          <p:nvPr/>
        </p:nvGrpSpPr>
        <p:grpSpPr>
          <a:xfrm>
            <a:off x="912619" y="2521181"/>
            <a:ext cx="22305264" cy="1793725"/>
            <a:chOff x="1870493" y="2457433"/>
            <a:chExt cx="18198181" cy="1793725"/>
          </a:xfrm>
        </p:grpSpPr>
        <p:sp>
          <p:nvSpPr>
            <p:cNvPr id="3" name="Round Diagonal Corner Rectangle 2" title="Decorative"/>
            <p:cNvSpPr/>
            <p:nvPr/>
          </p:nvSpPr>
          <p:spPr>
            <a:xfrm>
              <a:off x="1870493" y="2598821"/>
              <a:ext cx="18198181" cy="1652337"/>
            </a:xfrm>
            <a:prstGeom prst="round2DiagRect">
              <a:avLst/>
            </a:prstGeom>
            <a:solidFill>
              <a:srgbClr val="4E5B7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69065" y="2457433"/>
              <a:ext cx="820738" cy="176971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1500" b="1" dirty="0" smtClean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1</a:t>
              </a:r>
              <a:endParaRPr lang="en-CA" sz="11500" b="1" dirty="0" err="1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52787" y="2726737"/>
              <a:ext cx="12597124" cy="12311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3175" lvl="1" indent="0">
                <a:buNone/>
              </a:pPr>
              <a:r>
                <a:rPr lang="en-CA" sz="4000" b="1" dirty="0" smtClean="0">
                  <a:solidFill>
                    <a:schemeClr val="bg1"/>
                  </a:solidFill>
                </a:rPr>
                <a:t>Self-reflect </a:t>
              </a:r>
              <a:r>
                <a:rPr lang="en-CA" sz="4000" b="1" dirty="0">
                  <a:solidFill>
                    <a:schemeClr val="bg1"/>
                  </a:solidFill>
                </a:rPr>
                <a:t>and be more aware about yourself and </a:t>
              </a:r>
              <a:r>
                <a:rPr lang="en-CA" sz="4000" b="1" dirty="0" smtClean="0">
                  <a:solidFill>
                    <a:schemeClr val="bg1"/>
                  </a:solidFill>
                </a:rPr>
                <a:t>others.</a:t>
              </a:r>
            </a:p>
            <a:p>
              <a:pPr marL="574675" lvl="1" indent="-571500">
                <a:buFont typeface="Wingdings" panose="05000000000000000000" pitchFamily="2" charset="2"/>
                <a:buChar char="v"/>
              </a:pPr>
              <a:r>
                <a:rPr lang="en-CA" sz="4000" dirty="0" smtClean="0">
                  <a:solidFill>
                    <a:schemeClr val="bg1"/>
                  </a:solidFill>
                </a:rPr>
                <a:t>Think about your own privileges and challenge your assumptions.</a:t>
              </a:r>
            </a:p>
          </p:txBody>
        </p:sp>
      </p:grpSp>
      <p:sp>
        <p:nvSpPr>
          <p:cNvPr id="13" name="Round Diagonal Corner Rectangle 12" title="Decorative"/>
          <p:cNvSpPr/>
          <p:nvPr/>
        </p:nvSpPr>
        <p:spPr>
          <a:xfrm>
            <a:off x="912619" y="2790485"/>
            <a:ext cx="22305264" cy="8759831"/>
          </a:xfrm>
          <a:prstGeom prst="round2DiagRect">
            <a:avLst/>
          </a:prstGeom>
          <a:noFill/>
          <a:ln w="38100">
            <a:solidFill>
              <a:srgbClr val="4E5B7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2" name="Picture 11" descr="Man sitting at the end of a dock on the water with mountains in the distance. Mountains are reflected in the water. " title="Man sitting on a dock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092" y="4705975"/>
            <a:ext cx="10282990" cy="6491137"/>
          </a:xfrm>
          <a:prstGeom prst="round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8BEF1-D3AD-E34F-A3B9-A73E884A7AB2}" type="slidenum">
              <a:rPr lang="en-CA" smtClean="0"/>
              <a:pPr/>
              <a:t>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8183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1579311|-10846711|-14797230|-8244963|-11249614|SPAC&quot;,&quot;Id&quot;:&quot;5efce307454437bda8cd4363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heme/theme1.xml><?xml version="1.0" encoding="utf-8"?>
<a:theme xmlns:a="http://schemas.openxmlformats.org/drawingml/2006/main" name="Canada School of Public Service">
  <a:themeElements>
    <a:clrScheme name="Canada School of Public Service">
      <a:dk1>
        <a:sysClr val="windowText" lastClr="000000"/>
      </a:dk1>
      <a:lt1>
        <a:sysClr val="window" lastClr="FFFFFF"/>
      </a:lt1>
      <a:dk2>
        <a:srgbClr val="3F2A56"/>
      </a:dk2>
      <a:lt2>
        <a:srgbClr val="E6E6E6"/>
      </a:lt2>
      <a:accent1>
        <a:srgbClr val="3F2A56"/>
      </a:accent1>
      <a:accent2>
        <a:srgbClr val="4E5B73"/>
      </a:accent2>
      <a:accent3>
        <a:srgbClr val="DA797A"/>
      </a:accent3>
      <a:accent4>
        <a:srgbClr val="D9D9D9"/>
      </a:accent4>
      <a:accent5>
        <a:srgbClr val="BFBFBF"/>
      </a:accent5>
      <a:accent6>
        <a:srgbClr val="A6A6A6"/>
      </a:accent6>
      <a:hlink>
        <a:srgbClr val="4E5B73"/>
      </a:hlink>
      <a:folHlink>
        <a:srgbClr val="8C8C8C"/>
      </a:folHlink>
    </a:clrScheme>
    <a:fontScheme name="Canada School of Public Service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 cmpd="sng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3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6468</TotalTime>
  <Words>970</Words>
  <Application>Microsoft Office PowerPoint</Application>
  <PresentationFormat>Custom</PresentationFormat>
  <Paragraphs>175</Paragraphs>
  <Slides>30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Futura Lt BT</vt:lpstr>
      <vt:lpstr>Georgia</vt:lpstr>
      <vt:lpstr>Helvetica</vt:lpstr>
      <vt:lpstr>Lucida Grande</vt:lpstr>
      <vt:lpstr>Wingdings</vt:lpstr>
      <vt:lpstr>Canada School of Public Service</vt:lpstr>
      <vt:lpstr>Unpacking Unconscious Bias</vt:lpstr>
      <vt:lpstr>Day 3: </vt:lpstr>
      <vt:lpstr>Today’s Objectives </vt:lpstr>
      <vt:lpstr>Agenda</vt:lpstr>
      <vt:lpstr>Discussions and exchanges  of points of views</vt:lpstr>
      <vt:lpstr>Mitigating Bias</vt:lpstr>
      <vt:lpstr>Inclusive Leader Continuum*</vt:lpstr>
      <vt:lpstr>Strategies and Tips to  Identify and Manage  Unconscious Bias</vt:lpstr>
      <vt:lpstr>Strategies and Tips to Identify and Manage Unconscious Bias – 1</vt:lpstr>
      <vt:lpstr>Strategies and Tips to Identify and Manage Unconscious Bias – 2</vt:lpstr>
      <vt:lpstr>Strategies and Tips to Identify and Manage Unconscious Bias – 3 </vt:lpstr>
      <vt:lpstr>Strategies and Tips to Identify and Manage Unconscious Bias – 4 </vt:lpstr>
      <vt:lpstr>Strategies and Tips to Identify and Manage Unconscious Bias – 5 </vt:lpstr>
      <vt:lpstr>Strategies and Tips to Identify and Manage Unconscious Bias – 6 </vt:lpstr>
      <vt:lpstr>Strategies and Tips to Identify and Manage Unconscious Bias – 7 </vt:lpstr>
      <vt:lpstr>Strategies and Tips to Identify and Manage Unconscious Bias – 8 </vt:lpstr>
      <vt:lpstr>Break</vt:lpstr>
      <vt:lpstr>Break</vt:lpstr>
      <vt:lpstr>Break</vt:lpstr>
      <vt:lpstr>Break</vt:lpstr>
      <vt:lpstr>Break</vt:lpstr>
      <vt:lpstr>Break</vt:lpstr>
      <vt:lpstr>Break</vt:lpstr>
      <vt:lpstr>Break</vt:lpstr>
      <vt:lpstr>Break</vt:lpstr>
      <vt:lpstr>Break</vt:lpstr>
      <vt:lpstr>Three Important Skills</vt:lpstr>
      <vt:lpstr>Activity – Facing Biases</vt:lpstr>
      <vt:lpstr>Questions</vt:lpstr>
      <vt:lpstr>What To Prepare For Next Session</vt:lpstr>
    </vt:vector>
  </TitlesOfParts>
  <Company>Sophie Le Bigot Présentatique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Le Bigot</dc:creator>
  <cp:lastModifiedBy>Sarah Lawrence</cp:lastModifiedBy>
  <cp:revision>583</cp:revision>
  <cp:lastPrinted>2019-12-06T18:50:49Z</cp:lastPrinted>
  <dcterms:created xsi:type="dcterms:W3CDTF">2019-03-22T13:13:06Z</dcterms:created>
  <dcterms:modified xsi:type="dcterms:W3CDTF">2020-12-02T13:26:11Z</dcterms:modified>
</cp:coreProperties>
</file>